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92" r:id="rId4"/>
  </p:sldMasterIdLst>
  <p:notesMasterIdLst>
    <p:notesMasterId r:id="rId25"/>
  </p:notesMasterIdLst>
  <p:sldIdLst>
    <p:sldId id="256" r:id="rId5"/>
    <p:sldId id="273" r:id="rId6"/>
    <p:sldId id="345" r:id="rId7"/>
    <p:sldId id="336" r:id="rId8"/>
    <p:sldId id="337" r:id="rId9"/>
    <p:sldId id="338" r:id="rId10"/>
    <p:sldId id="339" r:id="rId11"/>
    <p:sldId id="340" r:id="rId12"/>
    <p:sldId id="346" r:id="rId13"/>
    <p:sldId id="342" r:id="rId14"/>
    <p:sldId id="343" r:id="rId15"/>
    <p:sldId id="341" r:id="rId16"/>
    <p:sldId id="344" r:id="rId17"/>
    <p:sldId id="347" r:id="rId18"/>
    <p:sldId id="348" r:id="rId19"/>
    <p:sldId id="354" r:id="rId20"/>
    <p:sldId id="355" r:id="rId21"/>
    <p:sldId id="356" r:id="rId22"/>
    <p:sldId id="357" r:id="rId23"/>
    <p:sldId id="258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6DDE0B61-166F-B908-0038-B07C2BED0782}" name="Paul W. Talbot" initials="PT" userId="S::Paul.Talbot@inl.gov::47b4e9e4-eb66-4b1d-81b2-c4f964d4aa41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EC423"/>
    <a:srgbClr val="2DA9E1"/>
    <a:srgbClr val="07519E"/>
    <a:srgbClr val="1C36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047"/>
    <p:restoredTop sz="94694"/>
  </p:normalViewPr>
  <p:slideViewPr>
    <p:cSldViewPr snapToGrid="0" snapToObjects="1">
      <p:cViewPr varScale="1">
        <p:scale>
          <a:sx n="111" d="100"/>
          <a:sy n="111" d="100"/>
        </p:scale>
        <p:origin x="108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ylan J. McDowell" userId="412bfda5-1f25-4ce6-9702-f029b209da7d" providerId="ADAL" clId="{1AC48748-6070-D243-B465-10C31249A375}"/>
    <pc:docChg chg="undo custSel modSld">
      <pc:chgData name="Dylan J. McDowell" userId="412bfda5-1f25-4ce6-9702-f029b209da7d" providerId="ADAL" clId="{1AC48748-6070-D243-B465-10C31249A375}" dt="2022-07-18T17:36:40.348" v="218" actId="1076"/>
      <pc:docMkLst>
        <pc:docMk/>
      </pc:docMkLst>
      <pc:sldChg chg="modSp mod">
        <pc:chgData name="Dylan J. McDowell" userId="412bfda5-1f25-4ce6-9702-f029b209da7d" providerId="ADAL" clId="{1AC48748-6070-D243-B465-10C31249A375}" dt="2022-07-18T17:23:29.901" v="14" actId="20577"/>
        <pc:sldMkLst>
          <pc:docMk/>
          <pc:sldMk cId="697058250" sldId="340"/>
        </pc:sldMkLst>
        <pc:spChg chg="mod">
          <ac:chgData name="Dylan J. McDowell" userId="412bfda5-1f25-4ce6-9702-f029b209da7d" providerId="ADAL" clId="{1AC48748-6070-D243-B465-10C31249A375}" dt="2022-07-18T17:23:10.243" v="5" actId="1076"/>
          <ac:spMkLst>
            <pc:docMk/>
            <pc:sldMk cId="697058250" sldId="340"/>
            <ac:spMk id="3" creationId="{21AF0815-A0A2-EB45-8A65-24F6A25D3AA1}"/>
          </ac:spMkLst>
        </pc:spChg>
        <pc:spChg chg="mod">
          <ac:chgData name="Dylan J. McDowell" userId="412bfda5-1f25-4ce6-9702-f029b209da7d" providerId="ADAL" clId="{1AC48748-6070-D243-B465-10C31249A375}" dt="2022-07-18T17:23:29.901" v="14" actId="20577"/>
          <ac:spMkLst>
            <pc:docMk/>
            <pc:sldMk cId="697058250" sldId="340"/>
            <ac:spMk id="6" creationId="{BE137DCC-A19C-A14D-AC48-FAA1552D6CB5}"/>
          </ac:spMkLst>
        </pc:spChg>
        <pc:spChg chg="mod">
          <ac:chgData name="Dylan J. McDowell" userId="412bfda5-1f25-4ce6-9702-f029b209da7d" providerId="ADAL" clId="{1AC48748-6070-D243-B465-10C31249A375}" dt="2022-07-18T17:23:21.966" v="11" actId="403"/>
          <ac:spMkLst>
            <pc:docMk/>
            <pc:sldMk cId="697058250" sldId="340"/>
            <ac:spMk id="7" creationId="{465A97FC-5B54-9047-8873-8CCF456C0481}"/>
          </ac:spMkLst>
        </pc:spChg>
        <pc:picChg chg="mod">
          <ac:chgData name="Dylan J. McDowell" userId="412bfda5-1f25-4ce6-9702-f029b209da7d" providerId="ADAL" clId="{1AC48748-6070-D243-B465-10C31249A375}" dt="2022-07-18T17:22:56.575" v="2" actId="1076"/>
          <ac:picMkLst>
            <pc:docMk/>
            <pc:sldMk cId="697058250" sldId="340"/>
            <ac:picMk id="4" creationId="{48D09649-34B7-6640-A277-C2EFCD2A071F}"/>
          </ac:picMkLst>
        </pc:picChg>
      </pc:sldChg>
      <pc:sldChg chg="modSp mod">
        <pc:chgData name="Dylan J. McDowell" userId="412bfda5-1f25-4ce6-9702-f029b209da7d" providerId="ADAL" clId="{1AC48748-6070-D243-B465-10C31249A375}" dt="2022-07-18T17:24:37.835" v="27" actId="404"/>
        <pc:sldMkLst>
          <pc:docMk/>
          <pc:sldMk cId="630147916" sldId="341"/>
        </pc:sldMkLst>
        <pc:spChg chg="mod">
          <ac:chgData name="Dylan J. McDowell" userId="412bfda5-1f25-4ce6-9702-f029b209da7d" providerId="ADAL" clId="{1AC48748-6070-D243-B465-10C31249A375}" dt="2022-07-18T17:24:22.766" v="21" actId="20577"/>
          <ac:spMkLst>
            <pc:docMk/>
            <pc:sldMk cId="630147916" sldId="341"/>
            <ac:spMk id="3" creationId="{03272E75-92CA-3C45-9C21-999D6D886626}"/>
          </ac:spMkLst>
        </pc:spChg>
        <pc:spChg chg="mod">
          <ac:chgData name="Dylan J. McDowell" userId="412bfda5-1f25-4ce6-9702-f029b209da7d" providerId="ADAL" clId="{1AC48748-6070-D243-B465-10C31249A375}" dt="2022-07-18T17:24:37.835" v="27" actId="404"/>
          <ac:spMkLst>
            <pc:docMk/>
            <pc:sldMk cId="630147916" sldId="341"/>
            <ac:spMk id="5" creationId="{63AB806D-BF36-0344-BF39-97B92145D2EE}"/>
          </ac:spMkLst>
        </pc:spChg>
      </pc:sldChg>
      <pc:sldChg chg="delSp modSp mod">
        <pc:chgData name="Dylan J. McDowell" userId="412bfda5-1f25-4ce6-9702-f029b209da7d" providerId="ADAL" clId="{1AC48748-6070-D243-B465-10C31249A375}" dt="2022-07-18T17:28:15.637" v="124" actId="20577"/>
        <pc:sldMkLst>
          <pc:docMk/>
          <pc:sldMk cId="154293833" sldId="342"/>
        </pc:sldMkLst>
        <pc:spChg chg="mod">
          <ac:chgData name="Dylan J. McDowell" userId="412bfda5-1f25-4ce6-9702-f029b209da7d" providerId="ADAL" clId="{1AC48748-6070-D243-B465-10C31249A375}" dt="2022-07-18T17:28:15.637" v="124" actId="20577"/>
          <ac:spMkLst>
            <pc:docMk/>
            <pc:sldMk cId="154293833" sldId="342"/>
            <ac:spMk id="3" creationId="{5F39F8EF-A587-404E-94DC-95AF9EC4A33E}"/>
          </ac:spMkLst>
        </pc:spChg>
        <pc:spChg chg="del">
          <ac:chgData name="Dylan J. McDowell" userId="412bfda5-1f25-4ce6-9702-f029b209da7d" providerId="ADAL" clId="{1AC48748-6070-D243-B465-10C31249A375}" dt="2022-07-18T17:25:07.654" v="29" actId="478"/>
          <ac:spMkLst>
            <pc:docMk/>
            <pc:sldMk cId="154293833" sldId="342"/>
            <ac:spMk id="8" creationId="{C4DEB5CA-7FD8-3F45-9152-FADB77BFED5B}"/>
          </ac:spMkLst>
        </pc:spChg>
        <pc:picChg chg="mod">
          <ac:chgData name="Dylan J. McDowell" userId="412bfda5-1f25-4ce6-9702-f029b209da7d" providerId="ADAL" clId="{1AC48748-6070-D243-B465-10C31249A375}" dt="2022-07-18T17:26:13.607" v="45" actId="1076"/>
          <ac:picMkLst>
            <pc:docMk/>
            <pc:sldMk cId="154293833" sldId="342"/>
            <ac:picMk id="5" creationId="{97807285-4CC4-9240-B4CD-663711EA15CA}"/>
          </ac:picMkLst>
        </pc:picChg>
        <pc:picChg chg="mod">
          <ac:chgData name="Dylan J. McDowell" userId="412bfda5-1f25-4ce6-9702-f029b209da7d" providerId="ADAL" clId="{1AC48748-6070-D243-B465-10C31249A375}" dt="2022-07-18T17:26:09.975" v="44" actId="1076"/>
          <ac:picMkLst>
            <pc:docMk/>
            <pc:sldMk cId="154293833" sldId="342"/>
            <ac:picMk id="7" creationId="{EF0D2022-D284-3141-BC57-0656F9DB4AA8}"/>
          </ac:picMkLst>
        </pc:picChg>
        <pc:picChg chg="mod">
          <ac:chgData name="Dylan J. McDowell" userId="412bfda5-1f25-4ce6-9702-f029b209da7d" providerId="ADAL" clId="{1AC48748-6070-D243-B465-10C31249A375}" dt="2022-07-18T17:26:20.226" v="47" actId="1076"/>
          <ac:picMkLst>
            <pc:docMk/>
            <pc:sldMk cId="154293833" sldId="342"/>
            <ac:picMk id="9" creationId="{6F56C865-A558-0248-B4B7-6B59FEC83D3F}"/>
          </ac:picMkLst>
        </pc:picChg>
      </pc:sldChg>
      <pc:sldChg chg="modSp mod">
        <pc:chgData name="Dylan J. McDowell" userId="412bfda5-1f25-4ce6-9702-f029b209da7d" providerId="ADAL" clId="{1AC48748-6070-D243-B465-10C31249A375}" dt="2022-07-18T17:34:08.851" v="198" actId="20577"/>
        <pc:sldMkLst>
          <pc:docMk/>
          <pc:sldMk cId="1880553448" sldId="349"/>
        </pc:sldMkLst>
        <pc:spChg chg="mod">
          <ac:chgData name="Dylan J. McDowell" userId="412bfda5-1f25-4ce6-9702-f029b209da7d" providerId="ADAL" clId="{1AC48748-6070-D243-B465-10C31249A375}" dt="2022-07-18T17:34:08.851" v="198" actId="20577"/>
          <ac:spMkLst>
            <pc:docMk/>
            <pc:sldMk cId="1880553448" sldId="349"/>
            <ac:spMk id="3" creationId="{69B98CC8-17F2-0244-9C8C-816FE596FC02}"/>
          </ac:spMkLst>
        </pc:spChg>
        <pc:picChg chg="mod">
          <ac:chgData name="Dylan J. McDowell" userId="412bfda5-1f25-4ce6-9702-f029b209da7d" providerId="ADAL" clId="{1AC48748-6070-D243-B465-10C31249A375}" dt="2022-07-18T17:32:11.590" v="160" actId="1076"/>
          <ac:picMkLst>
            <pc:docMk/>
            <pc:sldMk cId="1880553448" sldId="349"/>
            <ac:picMk id="5" creationId="{BAF6F1EB-7CD0-2745-924C-1F893734ED55}"/>
          </ac:picMkLst>
        </pc:picChg>
      </pc:sldChg>
      <pc:sldChg chg="modSp mod">
        <pc:chgData name="Dylan J. McDowell" userId="412bfda5-1f25-4ce6-9702-f029b209da7d" providerId="ADAL" clId="{1AC48748-6070-D243-B465-10C31249A375}" dt="2022-07-18T17:34:39.567" v="201" actId="207"/>
        <pc:sldMkLst>
          <pc:docMk/>
          <pc:sldMk cId="3167714483" sldId="350"/>
        </pc:sldMkLst>
        <pc:spChg chg="mod">
          <ac:chgData name="Dylan J. McDowell" userId="412bfda5-1f25-4ce6-9702-f029b209da7d" providerId="ADAL" clId="{1AC48748-6070-D243-B465-10C31249A375}" dt="2022-07-18T17:34:39.567" v="201" actId="207"/>
          <ac:spMkLst>
            <pc:docMk/>
            <pc:sldMk cId="3167714483" sldId="350"/>
            <ac:spMk id="3" creationId="{542141AB-B886-B943-839A-96F6DFDE012E}"/>
          </ac:spMkLst>
        </pc:spChg>
      </pc:sldChg>
      <pc:sldChg chg="modSp mod">
        <pc:chgData name="Dylan J. McDowell" userId="412bfda5-1f25-4ce6-9702-f029b209da7d" providerId="ADAL" clId="{1AC48748-6070-D243-B465-10C31249A375}" dt="2022-07-18T17:35:22.444" v="210" actId="20577"/>
        <pc:sldMkLst>
          <pc:docMk/>
          <pc:sldMk cId="2152263749" sldId="351"/>
        </pc:sldMkLst>
        <pc:spChg chg="mod">
          <ac:chgData name="Dylan J. McDowell" userId="412bfda5-1f25-4ce6-9702-f029b209da7d" providerId="ADAL" clId="{1AC48748-6070-D243-B465-10C31249A375}" dt="2022-07-18T17:35:22.444" v="210" actId="20577"/>
          <ac:spMkLst>
            <pc:docMk/>
            <pc:sldMk cId="2152263749" sldId="351"/>
            <ac:spMk id="3" creationId="{B1B61943-0766-7E4E-B1E5-2736FBA0D367}"/>
          </ac:spMkLst>
        </pc:spChg>
      </pc:sldChg>
      <pc:sldChg chg="modSp mod">
        <pc:chgData name="Dylan J. McDowell" userId="412bfda5-1f25-4ce6-9702-f029b209da7d" providerId="ADAL" clId="{1AC48748-6070-D243-B465-10C31249A375}" dt="2022-07-18T17:36:05.064" v="217" actId="207"/>
        <pc:sldMkLst>
          <pc:docMk/>
          <pc:sldMk cId="2915769285" sldId="352"/>
        </pc:sldMkLst>
        <pc:spChg chg="mod">
          <ac:chgData name="Dylan J. McDowell" userId="412bfda5-1f25-4ce6-9702-f029b209da7d" providerId="ADAL" clId="{1AC48748-6070-D243-B465-10C31249A375}" dt="2022-07-18T17:35:34.242" v="211" actId="1076"/>
          <ac:spMkLst>
            <pc:docMk/>
            <pc:sldMk cId="2915769285" sldId="352"/>
            <ac:spMk id="2" creationId="{404D5087-C4EA-4C4F-899C-CEF41C88957C}"/>
          </ac:spMkLst>
        </pc:spChg>
        <pc:spChg chg="mod">
          <ac:chgData name="Dylan J. McDowell" userId="412bfda5-1f25-4ce6-9702-f029b209da7d" providerId="ADAL" clId="{1AC48748-6070-D243-B465-10C31249A375}" dt="2022-07-18T17:36:05.064" v="217" actId="207"/>
          <ac:spMkLst>
            <pc:docMk/>
            <pc:sldMk cId="2915769285" sldId="352"/>
            <ac:spMk id="3" creationId="{740281D0-8A85-F64F-ADFA-1641EC64DC50}"/>
          </ac:spMkLst>
        </pc:spChg>
        <pc:picChg chg="mod">
          <ac:chgData name="Dylan J. McDowell" userId="412bfda5-1f25-4ce6-9702-f029b209da7d" providerId="ADAL" clId="{1AC48748-6070-D243-B465-10C31249A375}" dt="2022-07-18T17:35:42.058" v="213" actId="1076"/>
          <ac:picMkLst>
            <pc:docMk/>
            <pc:sldMk cId="2915769285" sldId="352"/>
            <ac:picMk id="5" creationId="{E34BD50D-C922-FC4D-B0F9-9F14155F9510}"/>
          </ac:picMkLst>
        </pc:picChg>
      </pc:sldChg>
      <pc:sldChg chg="modSp mod">
        <pc:chgData name="Dylan J. McDowell" userId="412bfda5-1f25-4ce6-9702-f029b209da7d" providerId="ADAL" clId="{1AC48748-6070-D243-B465-10C31249A375}" dt="2022-07-18T17:23:58.183" v="17" actId="207"/>
        <pc:sldMkLst>
          <pc:docMk/>
          <pc:sldMk cId="2515134238" sldId="353"/>
        </pc:sldMkLst>
        <pc:spChg chg="mod">
          <ac:chgData name="Dylan J. McDowell" userId="412bfda5-1f25-4ce6-9702-f029b209da7d" providerId="ADAL" clId="{1AC48748-6070-D243-B465-10C31249A375}" dt="2022-07-18T17:23:58.183" v="17" actId="207"/>
          <ac:spMkLst>
            <pc:docMk/>
            <pc:sldMk cId="2515134238" sldId="353"/>
            <ac:spMk id="3" creationId="{FA1C246F-8E46-EC4C-B6EC-788BEC814256}"/>
          </ac:spMkLst>
        </pc:spChg>
      </pc:sldChg>
      <pc:sldChg chg="modSp mod">
        <pc:chgData name="Dylan J. McDowell" userId="412bfda5-1f25-4ce6-9702-f029b209da7d" providerId="ADAL" clId="{1AC48748-6070-D243-B465-10C31249A375}" dt="2022-07-18T17:31:55.539" v="157" actId="1076"/>
        <pc:sldMkLst>
          <pc:docMk/>
          <pc:sldMk cId="2558424501" sldId="356"/>
        </pc:sldMkLst>
        <pc:spChg chg="mod">
          <ac:chgData name="Dylan J. McDowell" userId="412bfda5-1f25-4ce6-9702-f029b209da7d" providerId="ADAL" clId="{1AC48748-6070-D243-B465-10C31249A375}" dt="2022-07-18T17:28:32.521" v="125" actId="1076"/>
          <ac:spMkLst>
            <pc:docMk/>
            <pc:sldMk cId="2558424501" sldId="356"/>
            <ac:spMk id="2" creationId="{6CFE73B4-A998-1C41-B18E-D5A5FC19D5C1}"/>
          </ac:spMkLst>
        </pc:spChg>
        <pc:spChg chg="mod">
          <ac:chgData name="Dylan J. McDowell" userId="412bfda5-1f25-4ce6-9702-f029b209da7d" providerId="ADAL" clId="{1AC48748-6070-D243-B465-10C31249A375}" dt="2022-07-18T17:31:23.830" v="154" actId="207"/>
          <ac:spMkLst>
            <pc:docMk/>
            <pc:sldMk cId="2558424501" sldId="356"/>
            <ac:spMk id="3" creationId="{69B98CC8-17F2-0244-9C8C-816FE596FC02}"/>
          </ac:spMkLst>
        </pc:spChg>
        <pc:spChg chg="mod">
          <ac:chgData name="Dylan J. McDowell" userId="412bfda5-1f25-4ce6-9702-f029b209da7d" providerId="ADAL" clId="{1AC48748-6070-D243-B465-10C31249A375}" dt="2022-07-18T17:28:39.955" v="127" actId="1076"/>
          <ac:spMkLst>
            <pc:docMk/>
            <pc:sldMk cId="2558424501" sldId="356"/>
            <ac:spMk id="4" creationId="{C2BB0527-321B-4B44-B8A2-EE47C0031780}"/>
          </ac:spMkLst>
        </pc:spChg>
        <pc:picChg chg="mod">
          <ac:chgData name="Dylan J. McDowell" userId="412bfda5-1f25-4ce6-9702-f029b209da7d" providerId="ADAL" clId="{1AC48748-6070-D243-B465-10C31249A375}" dt="2022-07-18T17:31:55.539" v="157" actId="1076"/>
          <ac:picMkLst>
            <pc:docMk/>
            <pc:sldMk cId="2558424501" sldId="356"/>
            <ac:picMk id="7" creationId="{51795857-196C-BC4F-A3D5-0A10F315FE37}"/>
          </ac:picMkLst>
        </pc:picChg>
      </pc:sldChg>
      <pc:sldChg chg="modSp mod">
        <pc:chgData name="Dylan J. McDowell" userId="412bfda5-1f25-4ce6-9702-f029b209da7d" providerId="ADAL" clId="{1AC48748-6070-D243-B465-10C31249A375}" dt="2022-07-18T17:36:40.348" v="218" actId="1076"/>
        <pc:sldMkLst>
          <pc:docMk/>
          <pc:sldMk cId="3202115832" sldId="359"/>
        </pc:sldMkLst>
        <pc:spChg chg="mod">
          <ac:chgData name="Dylan J. McDowell" userId="412bfda5-1f25-4ce6-9702-f029b209da7d" providerId="ADAL" clId="{1AC48748-6070-D243-B465-10C31249A375}" dt="2022-07-18T17:36:40.348" v="218" actId="1076"/>
          <ac:spMkLst>
            <pc:docMk/>
            <pc:sldMk cId="3202115832" sldId="359"/>
            <ac:spMk id="3" creationId="{33E8A637-709F-694D-93E1-6271D1458257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09992B-A26C-6A4B-AC27-2602734F2866}" type="datetimeFigureOut">
              <a:rPr lang="en-US" smtClean="0"/>
              <a:t>2024-06-17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0CCFD4-A7F8-054B-8822-BC244B9535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0120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Hex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77A4BE5-FE46-EA43-B6B0-450DE02CC3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639" b="1"/>
          <a:stretch/>
        </p:blipFill>
        <p:spPr>
          <a:xfrm>
            <a:off x="1" y="-4764"/>
            <a:ext cx="10174777" cy="537929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566EC07-D962-6647-8E4E-0283A02CE19B}"/>
              </a:ext>
            </a:extLst>
          </p:cNvPr>
          <p:cNvSpPr/>
          <p:nvPr userDrawn="1"/>
        </p:nvSpPr>
        <p:spPr>
          <a:xfrm>
            <a:off x="0" y="0"/>
            <a:ext cx="12192000" cy="5479712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76000">
                <a:schemeClr val="bg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blue/green box bottom">
            <a:extLst>
              <a:ext uri="{FF2B5EF4-FFF2-40B4-BE49-F238E27FC236}">
                <a16:creationId xmlns:a16="http://schemas.microsoft.com/office/drawing/2014/main" id="{01F9400E-D49A-AA40-B4BD-53F03EC31D76}"/>
              </a:ext>
            </a:extLst>
          </p:cNvPr>
          <p:cNvGrpSpPr/>
          <p:nvPr userDrawn="1"/>
        </p:nvGrpSpPr>
        <p:grpSpPr>
          <a:xfrm>
            <a:off x="0" y="5340350"/>
            <a:ext cx="12192000" cy="1517650"/>
            <a:chOff x="0" y="5340350"/>
            <a:chExt cx="12192000" cy="151765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C04B8F3-C379-C04D-8634-1CDEC81586E2}"/>
                </a:ext>
              </a:extLst>
            </p:cNvPr>
            <p:cNvSpPr/>
            <p:nvPr userDrawn="1"/>
          </p:nvSpPr>
          <p:spPr bwMode="auto">
            <a:xfrm>
              <a:off x="0" y="5444519"/>
              <a:ext cx="12192000" cy="1413481"/>
            </a:xfrm>
            <a:prstGeom prst="rect">
              <a:avLst/>
            </a:prstGeom>
            <a:solidFill>
              <a:srgbClr val="07519E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03207E4-91BC-AB48-939F-AAC2AA29BF23}"/>
                </a:ext>
              </a:extLst>
            </p:cNvPr>
            <p:cNvSpPr/>
            <p:nvPr userDrawn="1"/>
          </p:nvSpPr>
          <p:spPr bwMode="auto">
            <a:xfrm>
              <a:off x="0" y="5340350"/>
              <a:ext cx="12192000" cy="104169"/>
            </a:xfrm>
            <a:prstGeom prst="rect">
              <a:avLst/>
            </a:prstGeom>
            <a:solidFill>
              <a:srgbClr val="8EC423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</p:grpSp>
      <p:pic>
        <p:nvPicPr>
          <p:cNvPr id="15" name="INL Logo">
            <a:extLst>
              <a:ext uri="{FF2B5EF4-FFF2-40B4-BE49-F238E27FC236}">
                <a16:creationId xmlns:a16="http://schemas.microsoft.com/office/drawing/2014/main" id="{21EEECFB-01DD-5F4A-AC25-029E8729B2B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8455025" y="5904670"/>
            <a:ext cx="3189597" cy="473455"/>
          </a:xfrm>
          <a:prstGeom prst="rect">
            <a:avLst/>
          </a:prstGeom>
        </p:spPr>
      </p:pic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E1DFF24A-6025-2847-8C93-29954BFB7B8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37144" y="2217074"/>
            <a:ext cx="9354855" cy="2292350"/>
          </a:xfrm>
          <a:noFill/>
        </p:spPr>
        <p:txBody>
          <a:bodyPr wrap="square" lIns="365760" tIns="822960" rIns="1097280" bIns="822960" anchor="ctr" anchorCtr="0">
            <a:noAutofit/>
          </a:bodyPr>
          <a:lstStyle>
            <a:lvl1pPr marL="0" indent="0">
              <a:buFont typeface="Arial" panose="020B0604020202020204" pitchFamily="34" charset="0"/>
              <a:buNone/>
              <a:tabLst/>
              <a:defRPr sz="3600" b="1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525" indent="0">
              <a:buFontTx/>
              <a:buNone/>
              <a:tabLst/>
              <a:defRPr sz="2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title</a:t>
            </a:r>
          </a:p>
          <a:p>
            <a:pPr lvl="1"/>
            <a:r>
              <a:rPr lang="en-US" dirty="0"/>
              <a:t>Click to edit subtitle</a:t>
            </a:r>
          </a:p>
        </p:txBody>
      </p:sp>
      <p:sp>
        <p:nvSpPr>
          <p:cNvPr id="16" name="Text Placeholder 46">
            <a:extLst>
              <a:ext uri="{FF2B5EF4-FFF2-40B4-BE49-F238E27FC236}">
                <a16:creationId xmlns:a16="http://schemas.microsoft.com/office/drawing/2014/main" id="{F11E7C5D-AAED-604F-85A8-6DB539F1F60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70142" y="273297"/>
            <a:ext cx="2541981" cy="1392237"/>
          </a:xfrm>
          <a:effectLst/>
        </p:spPr>
        <p:txBody>
          <a:bodyPr lIns="0" rIns="0" bIns="0" anchor="b" anchorCtr="0">
            <a:noAutofit/>
          </a:bodyPr>
          <a:lstStyle>
            <a:lvl1pPr marL="7938" indent="0">
              <a:buFontTx/>
              <a:buNone/>
              <a:tabLst/>
              <a:defRPr sz="16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b="0" i="0">
                <a:solidFill>
                  <a:schemeClr val="bg1"/>
                </a:solidFill>
                <a:latin typeface="Myriad Pro Cond" panose="020B0506030403020204" pitchFamily="34" charset="0"/>
              </a:defRPr>
            </a:lvl2pPr>
            <a:lvl3pPr marL="7938" indent="0">
              <a:buFontTx/>
              <a:buNone/>
              <a:tabLst/>
              <a:defRPr sz="16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b="0" i="0">
                <a:solidFill>
                  <a:schemeClr val="bg1"/>
                </a:solidFill>
                <a:latin typeface="Myriad Pro Cond" panose="020B0506030403020204" pitchFamily="34" charset="0"/>
              </a:defRPr>
            </a:lvl4pPr>
            <a:lvl5pPr marL="1828800" indent="0">
              <a:buFontTx/>
              <a:buNone/>
              <a:defRPr b="0" i="0">
                <a:solidFill>
                  <a:schemeClr val="bg1"/>
                </a:solidFill>
                <a:latin typeface="Myriad Pro Cond" panose="020B0506030403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3EAC40A-E02E-BBB7-BAAE-7324A1A6114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6234422" y="6027702"/>
            <a:ext cx="1968500" cy="31750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F121DDE-A929-3B48-9CF6-9A7DFF8AAAEE}"/>
              </a:ext>
            </a:extLst>
          </p:cNvPr>
          <p:cNvCxnSpPr>
            <a:cxnSpLocks/>
          </p:cNvCxnSpPr>
          <p:nvPr userDrawn="1"/>
        </p:nvCxnSpPr>
        <p:spPr>
          <a:xfrm>
            <a:off x="8352766" y="6008183"/>
            <a:ext cx="0" cy="355600"/>
          </a:xfrm>
          <a:prstGeom prst="line">
            <a:avLst/>
          </a:prstGeom>
          <a:ln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74190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orient="horz" pos="1920">
          <p15:clr>
            <a:srgbClr val="FBAE40"/>
          </p15:clr>
        </p15:guide>
        <p15:guide id="4" pos="5328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Blue Box Pho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38149" y="1739901"/>
            <a:ext cx="6704153" cy="4207040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2024-06-17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2EB56D-A175-2340-8316-CB2D73FC70C2}"/>
              </a:ext>
            </a:extLst>
          </p:cNvPr>
          <p:cNvSpPr/>
          <p:nvPr userDrawn="1"/>
        </p:nvSpPr>
        <p:spPr>
          <a:xfrm>
            <a:off x="8465770" y="-1"/>
            <a:ext cx="3726230" cy="623779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AEB60818-A426-D644-9EEA-D2FB1CBDFB5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871283" y="522288"/>
            <a:ext cx="2919664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Click photo icon below to insert picture</a:t>
            </a:r>
            <a:br>
              <a:rPr lang="en-US" dirty="0"/>
            </a:br>
            <a:r>
              <a:rPr lang="en-US" dirty="0"/>
              <a:t>(if replacing picture, you will have to reset your crop area)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80018A3-14FE-A04B-A3B4-D9AA55483B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8151" y="558602"/>
            <a:ext cx="6704151" cy="1005229"/>
          </a:xfrm>
        </p:spPr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(2 lines max)</a:t>
            </a:r>
          </a:p>
        </p:txBody>
      </p:sp>
    </p:spTree>
    <p:extLst>
      <p:ext uri="{BB962C8B-B14F-4D97-AF65-F5344CB8AC3E}">
        <p14:creationId xmlns:p14="http://schemas.microsoft.com/office/powerpoint/2010/main" val="54659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Blue Box Bullets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2CB96BB-242F-BC47-80BF-E45DB97245BA}"/>
              </a:ext>
            </a:extLst>
          </p:cNvPr>
          <p:cNvSpPr/>
          <p:nvPr userDrawn="1"/>
        </p:nvSpPr>
        <p:spPr>
          <a:xfrm>
            <a:off x="6843714" y="0"/>
            <a:ext cx="5346699" cy="62377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72FA9CB-507A-AA48-963A-8D5E37B7CF5B}"/>
              </a:ext>
            </a:extLst>
          </p:cNvPr>
          <p:cNvSpPr/>
          <p:nvPr userDrawn="1"/>
        </p:nvSpPr>
        <p:spPr>
          <a:xfrm>
            <a:off x="0" y="6335712"/>
            <a:ext cx="12192000" cy="52228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E79016F-99B0-6B40-B3F7-87F0068FC0E5}"/>
              </a:ext>
            </a:extLst>
          </p:cNvPr>
          <p:cNvSpPr/>
          <p:nvPr userDrawn="1"/>
        </p:nvSpPr>
        <p:spPr>
          <a:xfrm>
            <a:off x="0" y="6237795"/>
            <a:ext cx="12192000" cy="979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IDAHO NATIONAL LABORATORY">
            <a:extLst>
              <a:ext uri="{FF2B5EF4-FFF2-40B4-BE49-F238E27FC236}">
                <a16:creationId xmlns:a16="http://schemas.microsoft.com/office/drawing/2014/main" id="{BD942965-6C07-5D4A-809D-5FC754D5902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944584" y="6543675"/>
            <a:ext cx="2768600" cy="127000"/>
          </a:xfrm>
          <a:prstGeom prst="rect">
            <a:avLst/>
          </a:prstGeom>
        </p:spPr>
      </p:pic>
      <p:sp>
        <p:nvSpPr>
          <p:cNvPr id="14" name="Title Placeholder BIG box blue right">
            <a:extLst>
              <a:ext uri="{FF2B5EF4-FFF2-40B4-BE49-F238E27FC236}">
                <a16:creationId xmlns:a16="http://schemas.microsoft.com/office/drawing/2014/main" id="{AB7EA1D9-8A57-3143-9688-4BB8599F986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850063" y="0"/>
            <a:ext cx="5340350" cy="907549"/>
          </a:xfrm>
          <a:prstGeom prst="rect">
            <a:avLst/>
          </a:prstGeom>
          <a:noFill/>
        </p:spPr>
        <p:txBody>
          <a:bodyPr lIns="274320" tIns="365760" rIns="274320">
            <a:normAutofit/>
          </a:bodyPr>
          <a:lstStyle>
            <a:lvl1pPr marL="0" indent="0">
              <a:buFontTx/>
              <a:buNone/>
              <a:defRPr sz="32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box title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538B584E-1ECA-5646-9DA7-61B8110256F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116947" y="1064712"/>
            <a:ext cx="4598987" cy="4515349"/>
          </a:xfrm>
          <a:prstGeom prst="rect">
            <a:avLst/>
          </a:prstGeom>
        </p:spPr>
        <p:txBody>
          <a:bodyPr lIns="0">
            <a:normAutofit/>
          </a:bodyPr>
          <a:lstStyle>
            <a:lvl1pPr marL="347663" indent="-342900">
              <a:buClr>
                <a:schemeClr val="bg1"/>
              </a:buClr>
              <a:tabLst/>
              <a:defRPr sz="240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bullet list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2024-06-17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Picture Placeholder">
            <a:extLst>
              <a:ext uri="{FF2B5EF4-FFF2-40B4-BE49-F238E27FC236}">
                <a16:creationId xmlns:a16="http://schemas.microsoft.com/office/drawing/2014/main" id="{6EF42CC7-103E-EA4C-89A2-543032DA331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6843714" cy="622826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Click photo icon below to insert picture</a:t>
            </a:r>
            <a:br>
              <a:rPr lang="en-US" dirty="0"/>
            </a:br>
            <a:r>
              <a:rPr lang="en-US" dirty="0"/>
              <a:t>(if replacing picture, you will have to reset your crop area)</a:t>
            </a:r>
          </a:p>
        </p:txBody>
      </p:sp>
    </p:spTree>
    <p:extLst>
      <p:ext uri="{BB962C8B-B14F-4D97-AF65-F5344CB8AC3E}">
        <p14:creationId xmlns:p14="http://schemas.microsoft.com/office/powerpoint/2010/main" val="38900746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25992-890C-EC4B-B676-6CCEF133B8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8150" y="1709738"/>
            <a:ext cx="10409299" cy="2852737"/>
          </a:xfrm>
        </p:spPr>
        <p:txBody>
          <a:bodyPr anchor="ctr" anchorCtr="0"/>
          <a:lstStyle>
            <a:lvl1pPr>
              <a:defRPr sz="480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5303FD-B916-FD4E-85C2-3EBF655BC1F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38150" y="4589463"/>
            <a:ext cx="104093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8FDE18-9616-B043-9C71-522DAD29B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2024-06-17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32FF7A-5905-EB40-919B-9225D0871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C7509E-6005-DB4B-9578-84532E5F8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3822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C0D34-E50C-7946-9657-29EA34F401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(Reduce font for title longer than 2 lines)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BFFB48-1F38-8C46-B4B3-0871CA9880E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938150" y="1739901"/>
            <a:ext cx="5081650" cy="4351338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C7F5AB-BF51-4044-8164-B8ADFB34B0A6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72148" y="1739901"/>
            <a:ext cx="5081651" cy="4351338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73E568-D8E9-CE46-B564-4CAF0B6E4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2024-06-17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3C80FD-FB7C-F246-A242-07AFCB295C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FBDEBE-950D-C343-A00C-8D9FA1E33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3200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C0D34-E50C-7946-9657-29EA34F401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(Reduce font for title longer than 2 lines)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BFFB48-1F38-8C46-B4B3-0871CA9880E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938150" y="2412999"/>
            <a:ext cx="5081650" cy="3763963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C7F5AB-BF51-4044-8164-B8ADFB34B0A6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72148" y="2412999"/>
            <a:ext cx="5081651" cy="3763963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73E568-D8E9-CE46-B564-4CAF0B6E4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2024-06-17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3C80FD-FB7C-F246-A242-07AFCB295C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FBDEBE-950D-C343-A00C-8D9FA1E33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172D795B-85F6-1F49-922A-F4131787307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938213" y="1589087"/>
            <a:ext cx="5081587" cy="766763"/>
          </a:xfrm>
        </p:spPr>
        <p:txBody>
          <a:bodyPr anchor="b"/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subhead 1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B4E34B4F-F908-104C-90F3-5135E2E8C74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270625" y="1589087"/>
            <a:ext cx="5081587" cy="766763"/>
          </a:xfrm>
        </p:spPr>
        <p:txBody>
          <a:bodyPr anchor="b"/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subhead 2 </a:t>
            </a:r>
          </a:p>
        </p:txBody>
      </p:sp>
    </p:spTree>
    <p:extLst>
      <p:ext uri="{BB962C8B-B14F-4D97-AF65-F5344CB8AC3E}">
        <p14:creationId xmlns:p14="http://schemas.microsoft.com/office/powerpoint/2010/main" val="17900851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 Stat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07">
            <a:extLst>
              <a:ext uri="{FF2B5EF4-FFF2-40B4-BE49-F238E27FC236}">
                <a16:creationId xmlns:a16="http://schemas.microsoft.com/office/drawing/2014/main" id="{4647A912-5093-6043-8161-0D98167F242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-336550"/>
            <a:ext cx="12192000" cy="6858000"/>
          </a:xfrm>
          <a:prstGeom prst="rect">
            <a:avLst/>
          </a:prstGeom>
        </p:spPr>
      </p:pic>
      <p:grpSp>
        <p:nvGrpSpPr>
          <p:cNvPr id="11" name="Bottom Bar">
            <a:extLst>
              <a:ext uri="{FF2B5EF4-FFF2-40B4-BE49-F238E27FC236}">
                <a16:creationId xmlns:a16="http://schemas.microsoft.com/office/drawing/2014/main" id="{DC935C4B-E372-E04B-8493-E90A79CBC7F4}"/>
              </a:ext>
            </a:extLst>
          </p:cNvPr>
          <p:cNvGrpSpPr/>
          <p:nvPr userDrawn="1"/>
        </p:nvGrpSpPr>
        <p:grpSpPr>
          <a:xfrm>
            <a:off x="0" y="6247747"/>
            <a:ext cx="12192000" cy="610252"/>
            <a:chOff x="0" y="6247747"/>
            <a:chExt cx="12192000" cy="610252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A574F32-F3B5-224E-B6D3-DC767B30A5BE}"/>
                </a:ext>
              </a:extLst>
            </p:cNvPr>
            <p:cNvSpPr/>
            <p:nvPr/>
          </p:nvSpPr>
          <p:spPr>
            <a:xfrm>
              <a:off x="0" y="6334125"/>
              <a:ext cx="12192000" cy="523874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8EE050A-3114-2641-96C8-48D281A062A0}"/>
                </a:ext>
              </a:extLst>
            </p:cNvPr>
            <p:cNvSpPr/>
            <p:nvPr/>
          </p:nvSpPr>
          <p:spPr>
            <a:xfrm>
              <a:off x="0" y="6247747"/>
              <a:ext cx="12192000" cy="8637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7F59F24B-A93D-B046-B78A-2C31137D1AC5}"/>
              </a:ext>
            </a:extLst>
          </p:cNvPr>
          <p:cNvSpPr txBox="1"/>
          <p:nvPr userDrawn="1"/>
        </p:nvSpPr>
        <p:spPr>
          <a:xfrm>
            <a:off x="2872408" y="5178483"/>
            <a:ext cx="6447184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i="1" dirty="0">
                <a:solidFill>
                  <a:schemeClr val="bg1">
                    <a:lumMod val="65000"/>
                  </a:schemeClr>
                </a:solidFill>
              </a:rPr>
              <a:t>Battelle Energy Alliance manages INL for the U.S. Department of Energy’s Office of Nuclear Energy. </a:t>
            </a:r>
            <a:br>
              <a:rPr lang="en-US" sz="1050" i="1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sz="1050" i="1" dirty="0">
                <a:solidFill>
                  <a:schemeClr val="bg1">
                    <a:lumMod val="65000"/>
                  </a:schemeClr>
                </a:solidFill>
              </a:rPr>
              <a:t>INL is the nation’s center for nuclear energy research and development, and also performs research </a:t>
            </a:r>
            <a:br>
              <a:rPr lang="en-US" sz="1050" i="1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sz="1050" i="1" dirty="0">
                <a:solidFill>
                  <a:schemeClr val="bg1">
                    <a:lumMod val="65000"/>
                  </a:schemeClr>
                </a:solidFill>
              </a:rPr>
              <a:t>in each of DOE’s strategic goal areas: energy, national security, science and the environment.</a:t>
            </a:r>
            <a:endParaRPr lang="en-US" sz="105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" name="Web Address">
            <a:extLst>
              <a:ext uri="{FF2B5EF4-FFF2-40B4-BE49-F238E27FC236}">
                <a16:creationId xmlns:a16="http://schemas.microsoft.com/office/drawing/2014/main" id="{53FCC0DF-9440-B040-A076-DF507B404D83}"/>
              </a:ext>
            </a:extLst>
          </p:cNvPr>
          <p:cNvSpPr txBox="1"/>
          <p:nvPr userDrawn="1"/>
        </p:nvSpPr>
        <p:spPr>
          <a:xfrm>
            <a:off x="4100945" y="6417425"/>
            <a:ext cx="3990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pc="600" dirty="0">
                <a:solidFill>
                  <a:schemeClr val="bg1">
                    <a:alpha val="50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WWW.INL.GOV</a:t>
            </a:r>
          </a:p>
        </p:txBody>
      </p:sp>
    </p:spTree>
    <p:extLst>
      <p:ext uri="{BB962C8B-B14F-4D97-AF65-F5344CB8AC3E}">
        <p14:creationId xmlns:p14="http://schemas.microsoft.com/office/powerpoint/2010/main" val="18834437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(Reduce font for title longer than 2 lines)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2024-06-17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1937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Full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2365512-1A58-B241-838D-EFAB0E25F8AF}"/>
              </a:ext>
            </a:extLst>
          </p:cNvPr>
          <p:cNvSpPr/>
          <p:nvPr userDrawn="1"/>
        </p:nvSpPr>
        <p:spPr>
          <a:xfrm>
            <a:off x="0" y="6335712"/>
            <a:ext cx="12192000" cy="52228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EE89965-9C98-C446-B0C8-8151A52702B5}"/>
              </a:ext>
            </a:extLst>
          </p:cNvPr>
          <p:cNvSpPr/>
          <p:nvPr userDrawn="1"/>
        </p:nvSpPr>
        <p:spPr>
          <a:xfrm>
            <a:off x="0" y="6237795"/>
            <a:ext cx="12192000" cy="979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DAHO NATIONAL LABORATORY">
            <a:extLst>
              <a:ext uri="{FF2B5EF4-FFF2-40B4-BE49-F238E27FC236}">
                <a16:creationId xmlns:a16="http://schemas.microsoft.com/office/drawing/2014/main" id="{C9B294FD-1F7F-4240-B2BD-1DD570DF2EC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944584" y="6543675"/>
            <a:ext cx="2768600" cy="127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(Reduce font for title longer than 2 lines)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2024-06-17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3409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(Reduce font for title longer than 2 lines)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2024-06-17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EE6D6083-77A6-334A-8C7F-A5F18D4F5F8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38213" y="1739901"/>
            <a:ext cx="10415587" cy="4327523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bg2"/>
              </a:buClr>
              <a:buSzTx/>
              <a:buFontTx/>
              <a:buNone/>
              <a:tabLst/>
              <a:defRPr sz="2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Click photo icon below to insert picture</a:t>
            </a:r>
            <a:br>
              <a:rPr lang="en-US" dirty="0"/>
            </a:br>
            <a:r>
              <a:rPr lang="en-US" dirty="0"/>
              <a:t>(if replacing picture, you will have to reset your crop area)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41346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Full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2365512-1A58-B241-838D-EFAB0E25F8AF}"/>
              </a:ext>
            </a:extLst>
          </p:cNvPr>
          <p:cNvSpPr/>
          <p:nvPr userDrawn="1"/>
        </p:nvSpPr>
        <p:spPr>
          <a:xfrm>
            <a:off x="0" y="6335712"/>
            <a:ext cx="12192000" cy="52228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EE89965-9C98-C446-B0C8-8151A52702B5}"/>
              </a:ext>
            </a:extLst>
          </p:cNvPr>
          <p:cNvSpPr/>
          <p:nvPr userDrawn="1"/>
        </p:nvSpPr>
        <p:spPr>
          <a:xfrm>
            <a:off x="0" y="6237795"/>
            <a:ext cx="12192000" cy="979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DAHO NATIONAL LABORATORY">
            <a:extLst>
              <a:ext uri="{FF2B5EF4-FFF2-40B4-BE49-F238E27FC236}">
                <a16:creationId xmlns:a16="http://schemas.microsoft.com/office/drawing/2014/main" id="{C9B294FD-1F7F-4240-B2BD-1DD570DF2EC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944584" y="6543675"/>
            <a:ext cx="2768600" cy="127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(Reduce font for title longer than 2 lines)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2024-06-17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86594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(Reduce font for title longer than 2 lines)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340345" y="1739901"/>
            <a:ext cx="5013454" cy="4207040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2024-06-17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705329EE-4FB4-5A4D-AB92-8FB39F63785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38150" y="1739901"/>
            <a:ext cx="5081650" cy="4207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Click photo icon below to insert picture</a:t>
            </a:r>
            <a:br>
              <a:rPr lang="en-US" dirty="0"/>
            </a:br>
            <a:r>
              <a:rPr lang="en-US" dirty="0"/>
              <a:t>(if replacing picture, you will have to reset your crop area)</a:t>
            </a:r>
          </a:p>
        </p:txBody>
      </p:sp>
    </p:spTree>
    <p:extLst>
      <p:ext uri="{BB962C8B-B14F-4D97-AF65-F5344CB8AC3E}">
        <p14:creationId xmlns:p14="http://schemas.microsoft.com/office/powerpoint/2010/main" val="18102700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(Reduce font for title longer than 2 lines)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38150" y="1739901"/>
            <a:ext cx="5013454" cy="4207040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2024-06-17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705329EE-4FB4-5A4D-AB92-8FB39F63785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72149" y="1739901"/>
            <a:ext cx="5081650" cy="4207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Click photo icon below to insert picture</a:t>
            </a:r>
            <a:br>
              <a:rPr lang="en-US" dirty="0"/>
            </a:br>
            <a:r>
              <a:rPr lang="en-US" dirty="0"/>
              <a:t>(if replacing picture, you will have to reset your crop area)</a:t>
            </a:r>
          </a:p>
        </p:txBody>
      </p:sp>
    </p:spTree>
    <p:extLst>
      <p:ext uri="{BB962C8B-B14F-4D97-AF65-F5344CB8AC3E}">
        <p14:creationId xmlns:p14="http://schemas.microsoft.com/office/powerpoint/2010/main" val="39232014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y Box Pho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8151" y="558602"/>
            <a:ext cx="6704151" cy="1005229"/>
          </a:xfrm>
        </p:spPr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(2 lines max)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38149" y="1739901"/>
            <a:ext cx="6704153" cy="4207040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2024-06-17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2EB56D-A175-2340-8316-CB2D73FC70C2}"/>
              </a:ext>
            </a:extLst>
          </p:cNvPr>
          <p:cNvSpPr/>
          <p:nvPr userDrawn="1"/>
        </p:nvSpPr>
        <p:spPr>
          <a:xfrm>
            <a:off x="8465770" y="-1"/>
            <a:ext cx="3726230" cy="623779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AEB60818-A426-D644-9EEA-D2FB1CBDFB5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871283" y="522288"/>
            <a:ext cx="2919664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Click photo icon below to insert picture</a:t>
            </a:r>
            <a:br>
              <a:rPr lang="en-US" dirty="0"/>
            </a:br>
            <a:r>
              <a:rPr lang="en-US" dirty="0"/>
              <a:t>(if replacing picture, you will have to reset your crop area)</a:t>
            </a:r>
          </a:p>
        </p:txBody>
      </p:sp>
    </p:spTree>
    <p:extLst>
      <p:ext uri="{BB962C8B-B14F-4D97-AF65-F5344CB8AC3E}">
        <p14:creationId xmlns:p14="http://schemas.microsoft.com/office/powerpoint/2010/main" val="19912341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Box Pho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38149" y="1739901"/>
            <a:ext cx="6704153" cy="4207040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2024-06-17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2EB56D-A175-2340-8316-CB2D73FC70C2}"/>
              </a:ext>
            </a:extLst>
          </p:cNvPr>
          <p:cNvSpPr/>
          <p:nvPr userDrawn="1"/>
        </p:nvSpPr>
        <p:spPr>
          <a:xfrm>
            <a:off x="8465770" y="-1"/>
            <a:ext cx="3726230" cy="623779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AEB60818-A426-D644-9EEA-D2FB1CBDFB5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871283" y="522288"/>
            <a:ext cx="2919664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Click photo icon below to insert picture</a:t>
            </a:r>
            <a:br>
              <a:rPr lang="en-US" dirty="0"/>
            </a:br>
            <a:r>
              <a:rPr lang="en-US" dirty="0"/>
              <a:t>(if replacing picture, you will have to reset your crop area)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EFBD4CC-FEFF-654C-B1A3-229DA69D10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8151" y="558602"/>
            <a:ext cx="6704151" cy="1005229"/>
          </a:xfrm>
        </p:spPr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(2 lines max)</a:t>
            </a:r>
          </a:p>
        </p:txBody>
      </p:sp>
    </p:spTree>
    <p:extLst>
      <p:ext uri="{BB962C8B-B14F-4D97-AF65-F5344CB8AC3E}">
        <p14:creationId xmlns:p14="http://schemas.microsoft.com/office/powerpoint/2010/main" val="39247369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EB3FEC5-4760-DC48-B91E-CFC0C33F63A9}"/>
              </a:ext>
            </a:extLst>
          </p:cNvPr>
          <p:cNvSpPr/>
          <p:nvPr userDrawn="1"/>
        </p:nvSpPr>
        <p:spPr>
          <a:xfrm>
            <a:off x="8465769" y="6335712"/>
            <a:ext cx="3726231" cy="52228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AEAE68D-24FC-6749-A309-042231DB68DA}"/>
              </a:ext>
            </a:extLst>
          </p:cNvPr>
          <p:cNvSpPr/>
          <p:nvPr userDrawn="1"/>
        </p:nvSpPr>
        <p:spPr>
          <a:xfrm>
            <a:off x="8465769" y="6237795"/>
            <a:ext cx="3726231" cy="979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IDAHO NATIONAL LABORATORY">
            <a:extLst>
              <a:ext uri="{FF2B5EF4-FFF2-40B4-BE49-F238E27FC236}">
                <a16:creationId xmlns:a16="http://schemas.microsoft.com/office/drawing/2014/main" id="{C491F914-E346-2146-A51D-D37D67DBC113}"/>
              </a:ext>
            </a:extLst>
          </p:cNvPr>
          <p:cNvPicPr>
            <a:picLocks noChangeAspect="1"/>
          </p:cNvPicPr>
          <p:nvPr userDrawn="1"/>
        </p:nvPicPr>
        <p:blipFill>
          <a:blip r:embed="rId17"/>
          <a:stretch>
            <a:fillRect/>
          </a:stretch>
        </p:blipFill>
        <p:spPr>
          <a:xfrm>
            <a:off x="8944584" y="6543675"/>
            <a:ext cx="2768600" cy="127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682502A-5BF2-8845-923F-AAF24377F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151" y="558602"/>
            <a:ext cx="10415648" cy="1008797"/>
          </a:xfrm>
          <a:prstGeom prst="rect">
            <a:avLst/>
          </a:prstGeom>
        </p:spPr>
        <p:txBody>
          <a:bodyPr vert="horz" lIns="0" tIns="0" rIns="91440" bIns="45720" rtlCol="0" anchor="t" anchorCtr="0">
            <a:noAutofit/>
          </a:bodyPr>
          <a:lstStyle/>
          <a:p>
            <a:r>
              <a:rPr lang="en-US" dirty="0"/>
              <a:t>Click to edit Master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7B4A4D-34FE-994A-AFE8-DCF682312F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38150" y="1739901"/>
            <a:ext cx="10415649" cy="4351338"/>
          </a:xfrm>
          <a:prstGeom prst="rect">
            <a:avLst/>
          </a:prstGeom>
        </p:spPr>
        <p:txBody>
          <a:bodyPr vert="horz" lIns="0" tIns="0" rIns="91440" bIns="45720" rtlCol="0">
            <a:noAutofit/>
          </a:bodyPr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00CF24-C629-E54C-BA9B-20518F01F0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96001" y="6492875"/>
            <a:ext cx="1546302" cy="365125"/>
          </a:xfrm>
          <a:prstGeom prst="rect">
            <a:avLst/>
          </a:prstGeom>
        </p:spPr>
        <p:txBody>
          <a:bodyPr vert="horz" lIns="91440" tIns="45720" rIns="91440" bIns="155448" rtlCol="0" anchor="ctr"/>
          <a:lstStyle>
            <a:lvl1pPr algn="l">
              <a:defRPr sz="1000">
                <a:solidFill>
                  <a:schemeClr val="accent6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7CD4A3B-E186-AB40-96C6-355AF9A6FE76}" type="datetimeFigureOut">
              <a:rPr lang="en-US" smtClean="0"/>
              <a:pPr/>
              <a:t>2024-06-17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334D85-E219-4F49-88C8-4DC17F06DE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38150" y="6492875"/>
            <a:ext cx="5060066" cy="365125"/>
          </a:xfrm>
          <a:prstGeom prst="rect">
            <a:avLst/>
          </a:prstGeom>
        </p:spPr>
        <p:txBody>
          <a:bodyPr vert="horz" lIns="91440" tIns="45720" rIns="91440" bIns="155448" rtlCol="0" anchor="ctr"/>
          <a:lstStyle>
            <a:lvl1pPr algn="ctr">
              <a:defRPr sz="1000">
                <a:solidFill>
                  <a:schemeClr val="accent6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57F2A8-2F01-4745-8AFB-4EEC8D271D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55020" y="6492875"/>
            <a:ext cx="434428" cy="365125"/>
          </a:xfrm>
          <a:prstGeom prst="rect">
            <a:avLst/>
          </a:prstGeom>
        </p:spPr>
        <p:txBody>
          <a:bodyPr vert="horz" lIns="91440" tIns="45720" rIns="91440" bIns="155448" rtlCol="0" anchor="ctr"/>
          <a:lstStyle>
            <a:lvl1pPr algn="ctr">
              <a:defRPr sz="1000" b="1">
                <a:solidFill>
                  <a:schemeClr val="accent6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2B577FA-F7D9-2C48-919F-F962E3BF952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5" name="blue/green box top">
            <a:extLst>
              <a:ext uri="{FF2B5EF4-FFF2-40B4-BE49-F238E27FC236}">
                <a16:creationId xmlns:a16="http://schemas.microsoft.com/office/drawing/2014/main" id="{2FE8E780-1DE8-B245-8215-3ECC2513C073}"/>
              </a:ext>
            </a:extLst>
          </p:cNvPr>
          <p:cNvGrpSpPr/>
          <p:nvPr userDrawn="1"/>
        </p:nvGrpSpPr>
        <p:grpSpPr>
          <a:xfrm>
            <a:off x="0" y="522288"/>
            <a:ext cx="744467" cy="547190"/>
            <a:chOff x="0" y="711956"/>
            <a:chExt cx="3721100" cy="620205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0A2A1D5-CB4B-1A40-8711-4F412AA9927B}"/>
                </a:ext>
              </a:extLst>
            </p:cNvPr>
            <p:cNvSpPr/>
            <p:nvPr userDrawn="1"/>
          </p:nvSpPr>
          <p:spPr>
            <a:xfrm rot="10800000">
              <a:off x="0" y="711956"/>
              <a:ext cx="3721100" cy="52228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2B5F476-DD08-5B45-A331-21193BD3472A}"/>
                </a:ext>
              </a:extLst>
            </p:cNvPr>
            <p:cNvSpPr/>
            <p:nvPr userDrawn="1"/>
          </p:nvSpPr>
          <p:spPr>
            <a:xfrm rot="10800000">
              <a:off x="0" y="1234244"/>
              <a:ext cx="3721100" cy="9791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35166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694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10" r:id="rId8"/>
    <p:sldLayoutId id="2147483711" r:id="rId9"/>
    <p:sldLayoutId id="2147483712" r:id="rId10"/>
    <p:sldLayoutId id="2147483713" r:id="rId11"/>
    <p:sldLayoutId id="2147483695" r:id="rId12"/>
    <p:sldLayoutId id="2147483696" r:id="rId13"/>
    <p:sldLayoutId id="2147483709" r:id="rId14"/>
    <p:sldLayoutId id="2147483715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i="0" kern="1200">
          <a:solidFill>
            <a:schemeClr val="tx2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bg2"/>
        </a:buClr>
        <a:buFont typeface="Arial" panose="020B0604020202020204" pitchFamily="34" charset="0"/>
        <a:buChar char="•"/>
        <a:defRPr sz="2200" b="0" i="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−"/>
        <a:defRPr sz="2200" b="0" i="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•"/>
        <a:defRPr sz="2200" b="0" i="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−"/>
        <a:defRPr sz="2200" b="0" i="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•"/>
        <a:defRPr sz="2200" b="0" i="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orient="horz" pos="420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5B3176E-FAD1-2B4C-96D5-F706C44483D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Advanced Sampling Strategies</a:t>
            </a:r>
          </a:p>
          <a:p>
            <a:pPr>
              <a:spcBef>
                <a:spcPts val="500"/>
              </a:spcBef>
            </a:pPr>
            <a:r>
              <a:rPr lang="en-US" sz="2400" b="0" dirty="0"/>
              <a:t>RAVEN Workshop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656D43-7FAB-834B-AA9F-965D52A8E52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sz="1400" b="0" dirty="0"/>
              <a:t>June 17th, 2024</a:t>
            </a:r>
          </a:p>
        </p:txBody>
      </p:sp>
      <p:pic>
        <p:nvPicPr>
          <p:cNvPr id="5" name="Picture 6" descr="raven.gif">
            <a:extLst>
              <a:ext uri="{FF2B5EF4-FFF2-40B4-BE49-F238E27FC236}">
                <a16:creationId xmlns:a16="http://schemas.microsoft.com/office/drawing/2014/main" id="{9CADB826-1671-9F7A-8CA2-86AE808F46E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2000"/>
          </a:blip>
          <a:srcRect/>
          <a:stretch>
            <a:fillRect/>
          </a:stretch>
        </p:blipFill>
        <p:spPr bwMode="auto">
          <a:xfrm>
            <a:off x="9074019" y="640834"/>
            <a:ext cx="2936052" cy="22020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0251509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A47C3-41C1-F6E4-564A-D6327BAB4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Advanced Sampling: Stochastic Collocation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9B9CDC-9ABE-FB77-ED84-BCDB0B097E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Generalized Polynomial Chaos</a:t>
            </a:r>
          </a:p>
          <a:p>
            <a:pPr lvl="1"/>
            <a:r>
              <a:rPr lang="en-US" dirty="0"/>
              <a:t>Fit polynomials to model</a:t>
            </a:r>
          </a:p>
          <a:p>
            <a:pPr lvl="2"/>
            <a:r>
              <a:rPr lang="en-US" dirty="0"/>
              <a:t>“Generalized Polynomial Chaos”</a:t>
            </a:r>
          </a:p>
          <a:p>
            <a:pPr lvl="1"/>
            <a:r>
              <a:rPr lang="en-US" dirty="0"/>
              <a:t>Use specially-selected quadrature to sample model</a:t>
            </a:r>
          </a:p>
          <a:p>
            <a:pPr lvl="2"/>
            <a:r>
              <a:rPr lang="en-US" dirty="0"/>
              <a:t>“Sparse Grid Stochastic Collocation”</a:t>
            </a:r>
          </a:p>
          <a:p>
            <a:r>
              <a:rPr lang="en-US" dirty="0"/>
              <a:t>Uses families of polynomial bases</a:t>
            </a:r>
          </a:p>
          <a:p>
            <a:pPr lvl="1"/>
            <a:endParaRPr lang="en-US" dirty="0"/>
          </a:p>
          <a:p>
            <a:r>
              <a:rPr lang="en-US" dirty="0"/>
              <a:t>Performs best when:</a:t>
            </a:r>
          </a:p>
          <a:p>
            <a:pPr lvl="1"/>
            <a:r>
              <a:rPr lang="en-US" dirty="0"/>
              <a:t>Continuous response</a:t>
            </a:r>
          </a:p>
          <a:p>
            <a:pPr lvl="1"/>
            <a:r>
              <a:rPr lang="en-US" dirty="0"/>
              <a:t>Low dimensionality</a:t>
            </a:r>
          </a:p>
        </p:txBody>
      </p:sp>
      <p:pic>
        <p:nvPicPr>
          <p:cNvPr id="6" name="Picture 5" descr="A graph with blue dots&#10;&#10;Description automatically generated">
            <a:extLst>
              <a:ext uri="{FF2B5EF4-FFF2-40B4-BE49-F238E27FC236}">
                <a16:creationId xmlns:a16="http://schemas.microsoft.com/office/drawing/2014/main" id="{7DB07C9E-479A-872D-1907-E4F5792D44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270" t="11596" r="8577" b="9230"/>
          <a:stretch/>
        </p:blipFill>
        <p:spPr>
          <a:xfrm>
            <a:off x="8485974" y="1442394"/>
            <a:ext cx="3338241" cy="247317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161506D-ED29-9BFE-BE56-629128044A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79" t="9719" r="6836" b="7041"/>
          <a:stretch/>
        </p:blipFill>
        <p:spPr>
          <a:xfrm>
            <a:off x="4913832" y="3924800"/>
            <a:ext cx="3409772" cy="2747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6935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019418-AC68-B044-DD1A-788B6EF154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</a:t>
            </a:r>
            <a:r>
              <a:rPr lang="en-US" dirty="0" err="1"/>
              <a:t>SCgPC</a:t>
            </a:r>
            <a:r>
              <a:rPr lang="en-US" dirty="0"/>
              <a:t> Exercise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B87483-3166-083C-A99F-2BF9C633C1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38151" y="1470447"/>
            <a:ext cx="5081650" cy="4828951"/>
          </a:xfrm>
        </p:spPr>
        <p:txBody>
          <a:bodyPr/>
          <a:lstStyle/>
          <a:p>
            <a:r>
              <a:rPr lang="en-US" dirty="0"/>
              <a:t>Code: projectile.py</a:t>
            </a:r>
          </a:p>
          <a:p>
            <a:r>
              <a:rPr lang="en-US" dirty="0"/>
              <a:t>Activity: Compare statistics</a:t>
            </a:r>
          </a:p>
          <a:p>
            <a:pPr lvl="1"/>
            <a:r>
              <a:rPr lang="en-US" dirty="0"/>
              <a:t>mean, variance</a:t>
            </a:r>
          </a:p>
          <a:p>
            <a:pPr lvl="1"/>
            <a:r>
              <a:rPr lang="en-US" dirty="0"/>
              <a:t>range, time of flight</a:t>
            </a:r>
          </a:p>
          <a:p>
            <a:r>
              <a:rPr lang="en-US" dirty="0"/>
              <a:t>Vary:</a:t>
            </a:r>
          </a:p>
          <a:p>
            <a:pPr lvl="1"/>
            <a:r>
              <a:rPr lang="en-US" dirty="0"/>
              <a:t>Initial velocity</a:t>
            </a:r>
          </a:p>
          <a:p>
            <a:pPr lvl="1"/>
            <a:r>
              <a:rPr lang="en-US" dirty="0"/>
              <a:t>Initial angle</a:t>
            </a:r>
          </a:p>
          <a:p>
            <a:r>
              <a:rPr lang="en-US" dirty="0"/>
              <a:t>Try:</a:t>
            </a:r>
          </a:p>
          <a:p>
            <a:pPr lvl="1"/>
            <a:r>
              <a:rPr lang="en-US" dirty="0"/>
              <a:t>Vary polynomial order</a:t>
            </a:r>
          </a:p>
          <a:p>
            <a:pPr lvl="2"/>
            <a:r>
              <a:rPr lang="en-US" dirty="0"/>
              <a:t>In the ROM, not Sampler!</a:t>
            </a:r>
          </a:p>
          <a:p>
            <a:pPr lvl="1"/>
            <a:r>
              <a:rPr lang="en-US" dirty="0"/>
              <a:t>Compare statistics</a:t>
            </a:r>
          </a:p>
          <a:p>
            <a:r>
              <a:rPr lang="en-US" dirty="0"/>
              <a:t>Advanced:</a:t>
            </a:r>
          </a:p>
          <a:p>
            <a:pPr lvl="1"/>
            <a:r>
              <a:rPr lang="en-US" dirty="0"/>
              <a:t>Change ROM </a:t>
            </a:r>
            <a:r>
              <a:rPr lang="en-US" dirty="0" err="1"/>
              <a:t>IndexSet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2884F8-393E-E03F-3E05-0441FBD934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72148" y="1739900"/>
            <a:ext cx="5081651" cy="4606529"/>
          </a:xfrm>
        </p:spPr>
        <p:txBody>
          <a:bodyPr/>
          <a:lstStyle/>
          <a:p>
            <a:r>
              <a:rPr lang="en-US" dirty="0"/>
              <a:t>Exercise: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Note:</a:t>
            </a:r>
          </a:p>
          <a:p>
            <a:pPr lvl="1"/>
            <a:r>
              <a:rPr lang="en-US" dirty="0"/>
              <a:t>Outputs are in stats_file.xml</a:t>
            </a:r>
          </a:p>
          <a:p>
            <a:pPr lvl="1"/>
            <a:r>
              <a:rPr lang="en-US" dirty="0"/>
              <a:t>Much more than mean, variance!</a:t>
            </a:r>
          </a:p>
          <a:p>
            <a:pPr lvl="1"/>
            <a:r>
              <a:rPr lang="en-US" dirty="0"/>
              <a:t>Properties of the polynomial ROM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2683DD-816B-97DE-FE2A-8C949CD8E1A7}"/>
              </a:ext>
            </a:extLst>
          </p:cNvPr>
          <p:cNvSpPr txBox="1"/>
          <p:nvPr/>
        </p:nvSpPr>
        <p:spPr>
          <a:xfrm>
            <a:off x="6417893" y="2032319"/>
            <a:ext cx="5324029" cy="646331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Lucida Console" panose="020B0609040504020204" pitchFamily="49" charset="0"/>
              </a:rPr>
              <a:t>raven/doc/workshop/</a:t>
            </a:r>
            <a:r>
              <a:rPr lang="en-US" dirty="0" err="1">
                <a:solidFill>
                  <a:schemeClr val="bg1"/>
                </a:solidFill>
                <a:latin typeface="Lucida Console" panose="020B0609040504020204" pitchFamily="49" charset="0"/>
              </a:rPr>
              <a:t>advancedSampling</a:t>
            </a:r>
            <a:r>
              <a:rPr lang="en-US" dirty="0">
                <a:solidFill>
                  <a:schemeClr val="bg1"/>
                </a:solidFill>
                <a:latin typeface="Lucida Console" panose="020B0609040504020204" pitchFamily="49" charset="0"/>
              </a:rPr>
              <a:t>/</a:t>
            </a:r>
          </a:p>
          <a:p>
            <a:r>
              <a:rPr lang="en-US" dirty="0">
                <a:solidFill>
                  <a:schemeClr val="bg1"/>
                </a:solidFill>
                <a:latin typeface="Lucida Console" panose="020B0609040504020204" pitchFamily="49" charset="0"/>
              </a:rPr>
              <a:t>    inputs/scgpc.xml</a:t>
            </a:r>
          </a:p>
        </p:txBody>
      </p:sp>
    </p:spTree>
    <p:extLst>
      <p:ext uri="{BB962C8B-B14F-4D97-AF65-F5344CB8AC3E}">
        <p14:creationId xmlns:p14="http://schemas.microsoft.com/office/powerpoint/2010/main" val="11843177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139D0-03A4-CFEB-E107-4CAE1D153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Sampler Convergence Plot (MC, Grid, LHS, </a:t>
            </a:r>
            <a:r>
              <a:rPr lang="en-US" dirty="0" err="1"/>
              <a:t>SCgPC</a:t>
            </a:r>
            <a:r>
              <a:rPr lang="en-US" dirty="0"/>
              <a:t>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A6BAAB8-9DD3-9DCE-E6B1-14BCED803A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92162"/>
            <a:ext cx="5982468" cy="357714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EDAFD3C-5559-E32A-B1FA-FCF1898D59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2467" y="1892162"/>
            <a:ext cx="6234259" cy="3577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7019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E7C9AF-3DB1-0927-77A5-162DE67ECF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03FF4A-007D-C176-9CD5-5AA81ADF39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Many, many sampling strategies exist in RAVEN</a:t>
            </a:r>
          </a:p>
          <a:p>
            <a:r>
              <a:rPr lang="en-US" dirty="0"/>
              <a:t>Different strategies have different strengths</a:t>
            </a:r>
          </a:p>
          <a:p>
            <a:r>
              <a:rPr lang="en-US" dirty="0"/>
              <a:t>Explore options for efficient analysis workflows</a:t>
            </a:r>
          </a:p>
        </p:txBody>
      </p:sp>
      <p:pic>
        <p:nvPicPr>
          <p:cNvPr id="4" name="Picture 3" descr="A graph with blue dots&#10;&#10;Description automatically generated">
            <a:extLst>
              <a:ext uri="{FF2B5EF4-FFF2-40B4-BE49-F238E27FC236}">
                <a16:creationId xmlns:a16="http://schemas.microsoft.com/office/drawing/2014/main" id="{A803071F-C5F4-3942-D92A-AB5B18F4A9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270" t="11596" r="8577" b="9230"/>
          <a:stretch/>
        </p:blipFill>
        <p:spPr>
          <a:xfrm>
            <a:off x="8393249" y="1750759"/>
            <a:ext cx="2639372" cy="1955410"/>
          </a:xfrm>
          <a:prstGeom prst="rect">
            <a:avLst/>
          </a:prstGeom>
        </p:spPr>
      </p:pic>
      <p:pic>
        <p:nvPicPr>
          <p:cNvPr id="5" name="Picture 4" descr="A graph with red dots&#10;&#10;Description automatically generated">
            <a:extLst>
              <a:ext uri="{FF2B5EF4-FFF2-40B4-BE49-F238E27FC236}">
                <a16:creationId xmlns:a16="http://schemas.microsoft.com/office/drawing/2014/main" id="{7F94C012-6315-271A-0EC4-415B9193F0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35" y="2936716"/>
            <a:ext cx="2759421" cy="2299518"/>
          </a:xfrm>
          <a:prstGeom prst="rect">
            <a:avLst/>
          </a:prstGeom>
        </p:spPr>
      </p:pic>
      <p:pic>
        <p:nvPicPr>
          <p:cNvPr id="6" name="Picture 5" descr="A graph with a curved line&#10;&#10;Description automatically generated">
            <a:extLst>
              <a:ext uri="{FF2B5EF4-FFF2-40B4-BE49-F238E27FC236}">
                <a16:creationId xmlns:a16="http://schemas.microsoft.com/office/drawing/2014/main" id="{D0759696-A3E2-6FCE-5191-C07515BEFE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5967" y="3429000"/>
            <a:ext cx="2762185" cy="2299518"/>
          </a:xfrm>
          <a:prstGeom prst="rect">
            <a:avLst/>
          </a:prstGeom>
          <a:noFill/>
        </p:spPr>
      </p:pic>
      <p:pic>
        <p:nvPicPr>
          <p:cNvPr id="7" name="Picture 6" descr="A black curve with blue dots&#10;&#10;Description automatically generated">
            <a:extLst>
              <a:ext uri="{FF2B5EF4-FFF2-40B4-BE49-F238E27FC236}">
                <a16:creationId xmlns:a16="http://schemas.microsoft.com/office/drawing/2014/main" id="{9DB05D3C-349E-73B9-E33A-DFB3D5693F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73579" y="3792419"/>
            <a:ext cx="2762184" cy="2301820"/>
          </a:xfrm>
          <a:prstGeom prst="rect">
            <a:avLst/>
          </a:prstGeom>
        </p:spPr>
      </p:pic>
      <p:pic>
        <p:nvPicPr>
          <p:cNvPr id="8" name="Picture 6" descr="raven.gif">
            <a:extLst>
              <a:ext uri="{FF2B5EF4-FFF2-40B4-BE49-F238E27FC236}">
                <a16:creationId xmlns:a16="http://schemas.microsoft.com/office/drawing/2014/main" id="{A4F10913-A00D-A841-1890-E2AEAC7DDCA2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32000"/>
          </a:blip>
          <a:srcRect/>
          <a:stretch>
            <a:fillRect/>
          </a:stretch>
        </p:blipFill>
        <p:spPr bwMode="auto">
          <a:xfrm>
            <a:off x="8920195" y="3706169"/>
            <a:ext cx="2936052" cy="22020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344053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8A132-A766-05F7-7BFC-01978D9DA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Time-Evolving</a:t>
            </a:r>
            <a:br>
              <a:rPr lang="en-US" dirty="0"/>
            </a:br>
            <a:r>
              <a:rPr lang="en-US" dirty="0"/>
              <a:t>Statistics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668AE5-074F-2067-68D6-B848BC6FD7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Meals on Wheels</a:t>
            </a:r>
          </a:p>
        </p:txBody>
      </p:sp>
      <p:pic>
        <p:nvPicPr>
          <p:cNvPr id="6" name="Picture 5" descr="Sheep going through pipes">
            <a:extLst>
              <a:ext uri="{FF2B5EF4-FFF2-40B4-BE49-F238E27FC236}">
                <a16:creationId xmlns:a16="http://schemas.microsoft.com/office/drawing/2014/main" id="{8502AFD0-305D-CCAF-348A-3E3CBCE0BC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4361" y="867769"/>
            <a:ext cx="5413089" cy="3790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7234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5" descr="A graph of a plot&#10;&#10;Description automatically generated">
            <a:extLst>
              <a:ext uri="{FF2B5EF4-FFF2-40B4-BE49-F238E27FC236}">
                <a16:creationId xmlns:a16="http://schemas.microsoft.com/office/drawing/2014/main" id="{A012D0E2-3A16-3773-445F-EB7D6CEBFC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388" t="6652" r="10112" b="7547"/>
          <a:stretch/>
        </p:blipFill>
        <p:spPr>
          <a:xfrm>
            <a:off x="9463250" y="542962"/>
            <a:ext cx="2735730" cy="239518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F9D94F-A92A-CE2A-3056-6584906E4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Static to Dynamic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3AEACE-37A7-A53C-F4C9-D1BBBFA3427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So far our model outputs are only static outputs with static statistics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b="0" dirty="0"/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b="0" dirty="0"/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endParaRPr lang="en-US" b="0" dirty="0"/>
              </a:p>
              <a:p>
                <a:pPr lvl="1"/>
                <a:endParaRPr lang="en-US" dirty="0"/>
              </a:p>
              <a:p>
                <a:r>
                  <a:rPr lang="en-US" dirty="0"/>
                  <a:t>We can also do dynamics!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b="0" dirty="0"/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b="0" dirty="0"/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endParaRPr lang="en-US" b="0" dirty="0"/>
              </a:p>
              <a:p>
                <a:r>
                  <a:rPr lang="en-US" dirty="0"/>
                  <a:t>Dynamic statistics </a:t>
                </a:r>
              </a:p>
              <a:p>
                <a:pPr lvl="1"/>
                <a:r>
                  <a:rPr lang="en-US" dirty="0"/>
                  <a:t>Time-dependent insights</a:t>
                </a:r>
                <a:endParaRPr lang="en-US" b="0" dirty="0"/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3AEACE-37A7-A53C-F4C9-D1BBBFA342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581" t="-26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D01EF60C-2F7E-2044-FFD6-979F27B3D6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3101" y="3110647"/>
            <a:ext cx="4566883" cy="3212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0245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D670B3-EDF4-4E46-B234-0D62C88D20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5643" y="596228"/>
            <a:ext cx="10911196" cy="463138"/>
          </a:xfrm>
        </p:spPr>
        <p:txBody>
          <a:bodyPr/>
          <a:lstStyle/>
          <a:p>
            <a:r>
              <a:rPr lang="en-US" dirty="0"/>
              <a:t>Data Structures in RAVEN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78EA27-3379-7F45-8EA3-AEFF1D1A1C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5643" y="1166812"/>
            <a:ext cx="9807225" cy="4524375"/>
          </a:xfrm>
        </p:spPr>
        <p:txBody>
          <a:bodyPr/>
          <a:lstStyle/>
          <a:p>
            <a:r>
              <a:rPr lang="en-US" dirty="0" err="1">
                <a:solidFill>
                  <a:srgbClr val="2DA9E1"/>
                </a:solidFill>
              </a:rPr>
              <a:t>DataObjects</a:t>
            </a:r>
            <a:endParaRPr lang="en-US" dirty="0">
              <a:solidFill>
                <a:srgbClr val="2DA9E1"/>
              </a:solidFill>
            </a:endParaRPr>
          </a:p>
          <a:p>
            <a:pPr lvl="1"/>
            <a:r>
              <a:rPr lang="en-US" dirty="0"/>
              <a:t>The vehicle for data in RAVEN calculation flows</a:t>
            </a:r>
          </a:p>
          <a:p>
            <a:pPr lvl="1"/>
            <a:r>
              <a:rPr lang="en-US" dirty="0"/>
              <a:t>Store each “realization” in a “row”</a:t>
            </a:r>
          </a:p>
          <a:p>
            <a:pPr lvl="1"/>
            <a:r>
              <a:rPr lang="en-US" dirty="0"/>
              <a:t>In general, consider it as a CSV</a:t>
            </a:r>
          </a:p>
          <a:p>
            <a:pPr lvl="1"/>
            <a:r>
              <a:rPr lang="en-US" dirty="0"/>
              <a:t>Two main subtypes:</a:t>
            </a:r>
          </a:p>
          <a:p>
            <a:pPr lvl="1"/>
            <a:endParaRPr lang="en-US" dirty="0"/>
          </a:p>
          <a:p>
            <a:pPr lvl="1">
              <a:buFont typeface="Wingdings" pitchFamily="2" charset="2"/>
              <a:buChar char="Ø"/>
            </a:pPr>
            <a:r>
              <a:rPr lang="en-US" dirty="0" err="1">
                <a:solidFill>
                  <a:srgbClr val="2DA9E1"/>
                </a:solidFill>
              </a:rPr>
              <a:t>PointSet</a:t>
            </a:r>
            <a:r>
              <a:rPr lang="en-US" dirty="0">
                <a:solidFill>
                  <a:srgbClr val="2DA9E1"/>
                </a:solidFill>
              </a:rPr>
              <a:t>: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Each entry is a single-valued entry (scalar: float, string,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If a vector is provided, it </a:t>
            </a:r>
            <a:r>
              <a:rPr lang="en-US" b="1" i="1" dirty="0">
                <a:solidFill>
                  <a:schemeClr val="accent2"/>
                </a:solidFill>
              </a:rPr>
              <a:t>keeps only the last entry</a:t>
            </a:r>
          </a:p>
          <a:p>
            <a:pPr lvl="2">
              <a:buFont typeface="Wingdings" pitchFamily="2" charset="2"/>
              <a:buChar char="Ø"/>
            </a:pPr>
            <a:endParaRPr lang="en-US" dirty="0"/>
          </a:p>
          <a:p>
            <a:pPr lvl="1">
              <a:buFont typeface="Wingdings" pitchFamily="2" charset="2"/>
              <a:buChar char="Ø"/>
            </a:pPr>
            <a:r>
              <a:rPr lang="en-US" dirty="0" err="1">
                <a:solidFill>
                  <a:srgbClr val="2DA9E1"/>
                </a:solidFill>
              </a:rPr>
              <a:t>HistorySet</a:t>
            </a:r>
            <a:r>
              <a:rPr lang="en-US" dirty="0">
                <a:solidFill>
                  <a:srgbClr val="2DA9E1"/>
                </a:solidFill>
              </a:rPr>
              <a:t>: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Each </a:t>
            </a:r>
            <a:r>
              <a:rPr lang="en-US" b="1" i="1" dirty="0">
                <a:solidFill>
                  <a:schemeClr val="accent2"/>
                </a:solidFill>
              </a:rPr>
              <a:t>input</a:t>
            </a:r>
            <a:r>
              <a:rPr lang="en-US" dirty="0"/>
              <a:t> is a </a:t>
            </a:r>
            <a:r>
              <a:rPr lang="en-US" b="1" i="1" dirty="0">
                <a:solidFill>
                  <a:schemeClr val="accent2"/>
                </a:solidFill>
              </a:rPr>
              <a:t>single-valued entry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Outputs all share a single vector index (e.g. “time”)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Index specified through </a:t>
            </a:r>
            <a:r>
              <a:rPr lang="en-US" b="1" dirty="0" err="1">
                <a:solidFill>
                  <a:schemeClr val="accent1"/>
                </a:solidFill>
              </a:rPr>
              <a:t>pivotParameter</a:t>
            </a:r>
            <a:endParaRPr lang="en-US" b="1" dirty="0">
              <a:solidFill>
                <a:schemeClr val="accent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43B4BC-E8D6-3C53-9D9F-247B0EAFB5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6613" y="3546505"/>
            <a:ext cx="2397361" cy="8094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2B98525-54F7-D908-3FFC-D5DD710A01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0254" y="4787288"/>
            <a:ext cx="3566407" cy="139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9209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1982F-F7D7-1542-B68E-7A7C865F1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Objects: Visualization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068C34-F767-384A-9916-A07B24B246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8151" y="1320493"/>
            <a:ext cx="8231187" cy="413046"/>
          </a:xfrm>
        </p:spPr>
        <p:txBody>
          <a:bodyPr/>
          <a:lstStyle/>
          <a:p>
            <a:r>
              <a:rPr lang="en-US" dirty="0" err="1">
                <a:solidFill>
                  <a:srgbClr val="2DA9E1"/>
                </a:solidFill>
              </a:rPr>
              <a:t>PointSet</a:t>
            </a:r>
            <a:endParaRPr lang="en-US" dirty="0">
              <a:solidFill>
                <a:srgbClr val="2DA9E1"/>
              </a:solidFill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8035B45-E296-3B47-BB75-3FD74E635DD8}"/>
              </a:ext>
            </a:extLst>
          </p:cNvPr>
          <p:cNvGraphicFramePr>
            <a:graphicFrameLocks noGrp="1"/>
          </p:cNvGraphicFramePr>
          <p:nvPr/>
        </p:nvGraphicFramePr>
        <p:xfrm>
          <a:off x="3047206" y="2933700"/>
          <a:ext cx="6096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3399500796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75302992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603729803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991121876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292373066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3463469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y0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ProbWt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PtProb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18492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15.95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0.5336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0.00028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0.0125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11040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0.033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7.667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24.53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0.00056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0.0125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756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55.67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85.75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5.064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0.00056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0.0125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24062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85.0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16.03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6.132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0.00028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0.0125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1827264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06C71AA1-99F4-3643-B6FA-A654A038EC8E}"/>
              </a:ext>
            </a:extLst>
          </p:cNvPr>
          <p:cNvSpPr txBox="1"/>
          <p:nvPr/>
        </p:nvSpPr>
        <p:spPr>
          <a:xfrm>
            <a:off x="3588191" y="224525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Inputs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61A766-993C-6048-9155-2E55B7A2777D}"/>
              </a:ext>
            </a:extLst>
          </p:cNvPr>
          <p:cNvSpPr txBox="1"/>
          <p:nvPr/>
        </p:nvSpPr>
        <p:spPr>
          <a:xfrm>
            <a:off x="5456042" y="2243553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Outputs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4FAA542-451A-4742-A48A-8101457FEAA1}"/>
              </a:ext>
            </a:extLst>
          </p:cNvPr>
          <p:cNvSpPr txBox="1"/>
          <p:nvPr/>
        </p:nvSpPr>
        <p:spPr>
          <a:xfrm>
            <a:off x="7262388" y="2241847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Metadata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1F596CC-0238-A445-A227-7A0F4515ADBA}"/>
              </a:ext>
            </a:extLst>
          </p:cNvPr>
          <p:cNvCxnSpPr>
            <a:stCxn id="5" idx="2"/>
          </p:cNvCxnSpPr>
          <p:nvPr/>
        </p:nvCxnSpPr>
        <p:spPr bwMode="auto">
          <a:xfrm flipH="1">
            <a:off x="3588190" y="2614592"/>
            <a:ext cx="438582" cy="31910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AF0B74A-CAF7-3A47-B649-90D32E65F6F6}"/>
              </a:ext>
            </a:extLst>
          </p:cNvPr>
          <p:cNvCxnSpPr>
            <a:cxnSpLocks/>
          </p:cNvCxnSpPr>
          <p:nvPr/>
        </p:nvCxnSpPr>
        <p:spPr bwMode="auto">
          <a:xfrm>
            <a:off x="4065244" y="2703512"/>
            <a:ext cx="432342" cy="23018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EDAC3A7-8222-F844-9F38-A8E3B8F3E6D5}"/>
              </a:ext>
            </a:extLst>
          </p:cNvPr>
          <p:cNvCxnSpPr>
            <a:cxnSpLocks/>
            <a:stCxn id="6" idx="2"/>
          </p:cNvCxnSpPr>
          <p:nvPr/>
        </p:nvCxnSpPr>
        <p:spPr bwMode="auto">
          <a:xfrm flipH="1">
            <a:off x="5565180" y="2612886"/>
            <a:ext cx="425624" cy="31910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E425D13-12B7-044C-96F1-039CC13A49A6}"/>
              </a:ext>
            </a:extLst>
          </p:cNvPr>
          <p:cNvCxnSpPr>
            <a:cxnSpLocks/>
            <a:stCxn id="6" idx="2"/>
          </p:cNvCxnSpPr>
          <p:nvPr/>
        </p:nvCxnSpPr>
        <p:spPr bwMode="auto">
          <a:xfrm>
            <a:off x="5990805" y="2612886"/>
            <a:ext cx="755183" cy="31910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13024B5-0772-1C4D-BE7B-F11A28D9D8EB}"/>
              </a:ext>
            </a:extLst>
          </p:cNvPr>
          <p:cNvCxnSpPr>
            <a:cxnSpLocks/>
            <a:stCxn id="7" idx="2"/>
          </p:cNvCxnSpPr>
          <p:nvPr/>
        </p:nvCxnSpPr>
        <p:spPr bwMode="auto">
          <a:xfrm flipH="1">
            <a:off x="7541674" y="2611180"/>
            <a:ext cx="313184" cy="31910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8C48F0D-078D-5B40-B3AD-BBB3674EF9F4}"/>
              </a:ext>
            </a:extLst>
          </p:cNvPr>
          <p:cNvCxnSpPr>
            <a:cxnSpLocks/>
            <a:stCxn id="7" idx="2"/>
          </p:cNvCxnSpPr>
          <p:nvPr/>
        </p:nvCxnSpPr>
        <p:spPr bwMode="auto">
          <a:xfrm>
            <a:off x="7854858" y="2611180"/>
            <a:ext cx="718388" cy="31910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85977D11-F38E-074E-9123-3E4BD9508BF6}"/>
              </a:ext>
            </a:extLst>
          </p:cNvPr>
          <p:cNvSpPr txBox="1"/>
          <p:nvPr/>
        </p:nvSpPr>
        <p:spPr>
          <a:xfrm>
            <a:off x="1689902" y="4878310"/>
            <a:ext cx="19118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Samples, Runs</a:t>
            </a:r>
          </a:p>
          <a:p>
            <a:pPr algn="ctr"/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(Realizations)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B4F52D9-9338-E14F-86DD-A53AE8FD7136}"/>
              </a:ext>
            </a:extLst>
          </p:cNvPr>
          <p:cNvCxnSpPr>
            <a:cxnSpLocks/>
            <a:stCxn id="29" idx="0"/>
          </p:cNvCxnSpPr>
          <p:nvPr/>
        </p:nvCxnSpPr>
        <p:spPr bwMode="auto">
          <a:xfrm flipV="1">
            <a:off x="2645838" y="3476531"/>
            <a:ext cx="401369" cy="140177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424159C-3385-5148-B20C-E7785D6F8677}"/>
              </a:ext>
            </a:extLst>
          </p:cNvPr>
          <p:cNvCxnSpPr>
            <a:cxnSpLocks/>
            <a:stCxn id="29" idx="0"/>
            <a:endCxn id="4" idx="1"/>
          </p:cNvCxnSpPr>
          <p:nvPr/>
        </p:nvCxnSpPr>
        <p:spPr bwMode="auto">
          <a:xfrm flipV="1">
            <a:off x="2645838" y="3860801"/>
            <a:ext cx="401369" cy="101750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30981F6-D314-2346-905D-C13E240AC528}"/>
              </a:ext>
            </a:extLst>
          </p:cNvPr>
          <p:cNvCxnSpPr>
            <a:cxnSpLocks/>
            <a:stCxn id="29" idx="0"/>
          </p:cNvCxnSpPr>
          <p:nvPr/>
        </p:nvCxnSpPr>
        <p:spPr bwMode="auto">
          <a:xfrm flipV="1">
            <a:off x="2645838" y="4208417"/>
            <a:ext cx="401369" cy="66989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B23F1678-149A-2844-8050-9362AB6EDEBF}"/>
              </a:ext>
            </a:extLst>
          </p:cNvPr>
          <p:cNvCxnSpPr>
            <a:cxnSpLocks/>
            <a:stCxn id="29" idx="0"/>
          </p:cNvCxnSpPr>
          <p:nvPr/>
        </p:nvCxnSpPr>
        <p:spPr bwMode="auto">
          <a:xfrm flipV="1">
            <a:off x="2645838" y="4617267"/>
            <a:ext cx="401369" cy="26104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74E70504-7470-4E4B-BF3C-301C980FE38A}"/>
              </a:ext>
            </a:extLst>
          </p:cNvPr>
          <p:cNvSpPr txBox="1"/>
          <p:nvPr/>
        </p:nvSpPr>
        <p:spPr>
          <a:xfrm>
            <a:off x="1539432" y="2450720"/>
            <a:ext cx="1197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Variables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8FE99E6E-F240-244C-8312-E13078B74ABA}"/>
              </a:ext>
            </a:extLst>
          </p:cNvPr>
          <p:cNvCxnSpPr>
            <a:cxnSpLocks/>
            <a:stCxn id="42" idx="2"/>
          </p:cNvCxnSpPr>
          <p:nvPr/>
        </p:nvCxnSpPr>
        <p:spPr bwMode="auto">
          <a:xfrm>
            <a:off x="2138347" y="2820052"/>
            <a:ext cx="917561" cy="29765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0B9C380B-269D-2F5F-90AE-A9849D03FA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1674" y="771914"/>
            <a:ext cx="3628635" cy="1225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7639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1982F-F7D7-1542-B68E-7A7C865F1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Objects: Visualization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068C34-F767-384A-9916-A07B24B246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8151" y="1308819"/>
            <a:ext cx="8231187" cy="413046"/>
          </a:xfrm>
        </p:spPr>
        <p:txBody>
          <a:bodyPr/>
          <a:lstStyle/>
          <a:p>
            <a:r>
              <a:rPr lang="en-US" dirty="0" err="1">
                <a:solidFill>
                  <a:srgbClr val="2DA9E1"/>
                </a:solidFill>
              </a:rPr>
              <a:t>HistorySet</a:t>
            </a:r>
            <a:endParaRPr lang="en-US" dirty="0">
              <a:solidFill>
                <a:srgbClr val="2DA9E1"/>
              </a:solidFill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8035B45-E296-3B47-BB75-3FD74E635D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5559651"/>
              </p:ext>
            </p:extLst>
          </p:nvPr>
        </p:nvGraphicFramePr>
        <p:xfrm>
          <a:off x="3031774" y="2616829"/>
          <a:ext cx="6096000" cy="132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3399500796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75302992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603729803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991121876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292373066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3463469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PtProb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18492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&lt;vector&gt;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&lt;vector&gt;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&lt;vector&gt;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0.0125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11040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7.667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&lt;vector&gt;</a:t>
                      </a:r>
                    </a:p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&lt;vector&gt;</a:t>
                      </a:r>
                    </a:p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&lt;vector&gt;</a:t>
                      </a:r>
                    </a:p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0.0125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756797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06C71AA1-99F4-3643-B6FA-A654A038EC8E}"/>
              </a:ext>
            </a:extLst>
          </p:cNvPr>
          <p:cNvSpPr txBox="1"/>
          <p:nvPr/>
        </p:nvSpPr>
        <p:spPr>
          <a:xfrm>
            <a:off x="3572759" y="1928388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61A766-993C-6048-9155-2E55B7A2777D}"/>
              </a:ext>
            </a:extLst>
          </p:cNvPr>
          <p:cNvSpPr txBox="1"/>
          <p:nvPr/>
        </p:nvSpPr>
        <p:spPr>
          <a:xfrm>
            <a:off x="6391776" y="1928388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1F596CC-0238-A445-A227-7A0F4515ADBA}"/>
              </a:ext>
            </a:extLst>
          </p:cNvPr>
          <p:cNvCxnSpPr>
            <a:stCxn id="5" idx="2"/>
          </p:cNvCxnSpPr>
          <p:nvPr/>
        </p:nvCxnSpPr>
        <p:spPr bwMode="auto">
          <a:xfrm flipH="1">
            <a:off x="3572758" y="2297721"/>
            <a:ext cx="406522" cy="31910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AF0B74A-CAF7-3A47-B649-90D32E65F6F6}"/>
              </a:ext>
            </a:extLst>
          </p:cNvPr>
          <p:cNvCxnSpPr>
            <a:cxnSpLocks/>
          </p:cNvCxnSpPr>
          <p:nvPr/>
        </p:nvCxnSpPr>
        <p:spPr bwMode="auto">
          <a:xfrm>
            <a:off x="4049812" y="2386641"/>
            <a:ext cx="432342" cy="23018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EDAC3A7-8222-F844-9F38-A8E3B8F3E6D5}"/>
              </a:ext>
            </a:extLst>
          </p:cNvPr>
          <p:cNvCxnSpPr>
            <a:cxnSpLocks/>
            <a:stCxn id="6" idx="2"/>
          </p:cNvCxnSpPr>
          <p:nvPr/>
        </p:nvCxnSpPr>
        <p:spPr bwMode="auto">
          <a:xfrm flipH="1">
            <a:off x="6500913" y="2297721"/>
            <a:ext cx="387153" cy="31910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E425D13-12B7-044C-96F1-039CC13A49A6}"/>
              </a:ext>
            </a:extLst>
          </p:cNvPr>
          <p:cNvCxnSpPr>
            <a:cxnSpLocks/>
            <a:stCxn id="6" idx="2"/>
          </p:cNvCxnSpPr>
          <p:nvPr/>
        </p:nvCxnSpPr>
        <p:spPr bwMode="auto">
          <a:xfrm>
            <a:off x="6888066" y="2297721"/>
            <a:ext cx="793655" cy="31910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13024B5-0772-1C4D-BE7B-F11A28D9D8EB}"/>
              </a:ext>
            </a:extLst>
          </p:cNvPr>
          <p:cNvCxnSpPr>
            <a:cxnSpLocks/>
            <a:stCxn id="22" idx="2"/>
          </p:cNvCxnSpPr>
          <p:nvPr/>
        </p:nvCxnSpPr>
        <p:spPr bwMode="auto">
          <a:xfrm>
            <a:off x="5417829" y="2324147"/>
            <a:ext cx="20020" cy="2955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8C48F0D-078D-5B40-B3AD-BBB3674EF9F4}"/>
              </a:ext>
            </a:extLst>
          </p:cNvPr>
          <p:cNvCxnSpPr>
            <a:cxnSpLocks/>
            <a:stCxn id="24" idx="2"/>
          </p:cNvCxnSpPr>
          <p:nvPr/>
        </p:nvCxnSpPr>
        <p:spPr bwMode="auto">
          <a:xfrm flipH="1">
            <a:off x="8557814" y="2376935"/>
            <a:ext cx="382270" cy="23648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85977D11-F38E-074E-9123-3E4BD9508BF6}"/>
              </a:ext>
            </a:extLst>
          </p:cNvPr>
          <p:cNvSpPr txBox="1"/>
          <p:nvPr/>
        </p:nvSpPr>
        <p:spPr>
          <a:xfrm>
            <a:off x="1674470" y="4561439"/>
            <a:ext cx="10823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Samples</a:t>
            </a:r>
          </a:p>
          <a:p>
            <a:pPr algn="ctr"/>
            <a:r>
              <a:rPr lang="en-US" dirty="0"/>
              <a:t>(Runs)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B4F52D9-9338-E14F-86DD-A53AE8FD7136}"/>
              </a:ext>
            </a:extLst>
          </p:cNvPr>
          <p:cNvCxnSpPr>
            <a:cxnSpLocks/>
            <a:stCxn id="29" idx="0"/>
          </p:cNvCxnSpPr>
          <p:nvPr/>
        </p:nvCxnSpPr>
        <p:spPr bwMode="auto">
          <a:xfrm flipV="1">
            <a:off x="2215644" y="3159660"/>
            <a:ext cx="816130" cy="140177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424159C-3385-5148-B20C-E7785D6F8677}"/>
              </a:ext>
            </a:extLst>
          </p:cNvPr>
          <p:cNvCxnSpPr>
            <a:cxnSpLocks/>
            <a:stCxn id="29" idx="0"/>
            <a:endCxn id="4" idx="1"/>
          </p:cNvCxnSpPr>
          <p:nvPr/>
        </p:nvCxnSpPr>
        <p:spPr bwMode="auto">
          <a:xfrm flipV="1">
            <a:off x="2215644" y="3277230"/>
            <a:ext cx="816130" cy="128420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74E70504-7470-4E4B-BF3C-301C980FE38A}"/>
              </a:ext>
            </a:extLst>
          </p:cNvPr>
          <p:cNvSpPr txBox="1"/>
          <p:nvPr/>
        </p:nvSpPr>
        <p:spPr>
          <a:xfrm>
            <a:off x="1524000" y="2133849"/>
            <a:ext cx="1129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Variables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8FE99E6E-F240-244C-8312-E13078B74ABA}"/>
              </a:ext>
            </a:extLst>
          </p:cNvPr>
          <p:cNvCxnSpPr>
            <a:cxnSpLocks/>
            <a:stCxn id="42" idx="2"/>
          </p:cNvCxnSpPr>
          <p:nvPr/>
        </p:nvCxnSpPr>
        <p:spPr bwMode="auto">
          <a:xfrm>
            <a:off x="2088675" y="2503181"/>
            <a:ext cx="951801" cy="29765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44935579-BE42-BF4C-8726-2E686CC71D9C}"/>
              </a:ext>
            </a:extLst>
          </p:cNvPr>
          <p:cNvSpPr txBox="1"/>
          <p:nvPr/>
        </p:nvSpPr>
        <p:spPr>
          <a:xfrm>
            <a:off x="5043368" y="1954815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Pivot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C8BCA90-2F78-4E4E-A0A5-613EFAF3A79F}"/>
              </a:ext>
            </a:extLst>
          </p:cNvPr>
          <p:cNvSpPr txBox="1"/>
          <p:nvPr/>
        </p:nvSpPr>
        <p:spPr>
          <a:xfrm>
            <a:off x="8366850" y="2007603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Metadata</a:t>
            </a: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2A66B67E-569E-9B41-8007-FFF09D20066B}"/>
              </a:ext>
            </a:extLst>
          </p:cNvPr>
          <p:cNvGraphicFramePr>
            <a:graphicFrameLocks noGrp="1"/>
          </p:cNvGraphicFramePr>
          <p:nvPr/>
        </p:nvGraphicFramePr>
        <p:xfrm>
          <a:off x="5549747" y="3851520"/>
          <a:ext cx="3274338" cy="3006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1446">
                  <a:extLst>
                    <a:ext uri="{9D8B030D-6E8A-4147-A177-3AD203B41FA5}">
                      <a16:colId xmlns:a16="http://schemas.microsoft.com/office/drawing/2014/main" val="629775140"/>
                    </a:ext>
                  </a:extLst>
                </a:gridCol>
                <a:gridCol w="1091446">
                  <a:extLst>
                    <a:ext uri="{9D8B030D-6E8A-4147-A177-3AD203B41FA5}">
                      <a16:colId xmlns:a16="http://schemas.microsoft.com/office/drawing/2014/main" val="1785492380"/>
                    </a:ext>
                  </a:extLst>
                </a:gridCol>
                <a:gridCol w="1091446">
                  <a:extLst>
                    <a:ext uri="{9D8B030D-6E8A-4147-A177-3AD203B41FA5}">
                      <a16:colId xmlns:a16="http://schemas.microsoft.com/office/drawing/2014/main" val="929121257"/>
                    </a:ext>
                  </a:extLst>
                </a:gridCol>
              </a:tblGrid>
              <a:tr h="601296">
                <a:tc>
                  <a:txBody>
                    <a:bodyPr/>
                    <a:lstStyle/>
                    <a:p>
                      <a:r>
                        <a:rPr lang="en-US" dirty="0"/>
                        <a:t>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4966870"/>
                  </a:ext>
                </a:extLst>
              </a:tr>
              <a:tr h="601296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2438154"/>
                  </a:ext>
                </a:extLst>
              </a:tr>
              <a:tr h="601296">
                <a:tc>
                  <a:txBody>
                    <a:bodyPr/>
                    <a:lstStyle/>
                    <a:p>
                      <a:r>
                        <a:rPr lang="en-US" dirty="0"/>
                        <a:t>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0004853"/>
                  </a:ext>
                </a:extLst>
              </a:tr>
              <a:tr h="601296">
                <a:tc>
                  <a:txBody>
                    <a:bodyPr/>
                    <a:lstStyle/>
                    <a:p>
                      <a:r>
                        <a:rPr lang="en-US" dirty="0"/>
                        <a:t>0.2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1577332"/>
                  </a:ext>
                </a:extLst>
              </a:tr>
              <a:tr h="601296">
                <a:tc>
                  <a:txBody>
                    <a:bodyPr/>
                    <a:lstStyle/>
                    <a:p>
                      <a:r>
                        <a:rPr lang="en-US" dirty="0"/>
                        <a:t>0.3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3417626"/>
                  </a:ext>
                </a:extLst>
              </a:tr>
            </a:tbl>
          </a:graphicData>
        </a:graphic>
      </p:graphicFrame>
      <p:sp>
        <p:nvSpPr>
          <p:cNvPr id="15" name="Frame 14">
            <a:extLst>
              <a:ext uri="{FF2B5EF4-FFF2-40B4-BE49-F238E27FC236}">
                <a16:creationId xmlns:a16="http://schemas.microsoft.com/office/drawing/2014/main" id="{2FD5D325-5E41-3345-B486-3108249E1C55}"/>
              </a:ext>
            </a:extLst>
          </p:cNvPr>
          <p:cNvSpPr/>
          <p:nvPr/>
        </p:nvSpPr>
        <p:spPr bwMode="auto">
          <a:xfrm>
            <a:off x="4990882" y="2924269"/>
            <a:ext cx="3133095" cy="443862"/>
          </a:xfrm>
          <a:prstGeom prst="frame">
            <a:avLst/>
          </a:prstGeom>
          <a:solidFill>
            <a:schemeClr val="accent2"/>
          </a:solidFill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28" name="Frame 27">
            <a:extLst>
              <a:ext uri="{FF2B5EF4-FFF2-40B4-BE49-F238E27FC236}">
                <a16:creationId xmlns:a16="http://schemas.microsoft.com/office/drawing/2014/main" id="{F19D8A2B-C064-C245-A9E7-F4D8D8C40E4E}"/>
              </a:ext>
            </a:extLst>
          </p:cNvPr>
          <p:cNvSpPr/>
          <p:nvPr/>
        </p:nvSpPr>
        <p:spPr bwMode="auto">
          <a:xfrm>
            <a:off x="5513444" y="3815116"/>
            <a:ext cx="3346945" cy="3042884"/>
          </a:xfrm>
          <a:prstGeom prst="frame">
            <a:avLst>
              <a:gd name="adj1" fmla="val 2087"/>
            </a:avLst>
          </a:prstGeom>
          <a:solidFill>
            <a:schemeClr val="accent2"/>
          </a:solidFill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17" name="Curved Right Arrow 16">
            <a:extLst>
              <a:ext uri="{FF2B5EF4-FFF2-40B4-BE49-F238E27FC236}">
                <a16:creationId xmlns:a16="http://schemas.microsoft.com/office/drawing/2014/main" id="{D83E6289-1B53-3D4C-8593-9170415F40D6}"/>
              </a:ext>
            </a:extLst>
          </p:cNvPr>
          <p:cNvSpPr/>
          <p:nvPr/>
        </p:nvSpPr>
        <p:spPr bwMode="auto">
          <a:xfrm rot="20205409">
            <a:off x="4260344" y="3324774"/>
            <a:ext cx="993555" cy="1956387"/>
          </a:xfrm>
          <a:prstGeom prst="curvedRightArrow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latin typeface="Times New Roman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B5262E2-F4EE-AF15-8297-7BB05368D7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4893" y="204064"/>
            <a:ext cx="4334815" cy="170612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FA9E446-1E94-E1BA-256F-12D1B7D3376A}"/>
              </a:ext>
            </a:extLst>
          </p:cNvPr>
          <p:cNvSpPr txBox="1"/>
          <p:nvPr/>
        </p:nvSpPr>
        <p:spPr>
          <a:xfrm>
            <a:off x="9411682" y="3161131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[name].csv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3AC60F8-2596-F208-6EA7-4C2B193FBAE9}"/>
              </a:ext>
            </a:extLst>
          </p:cNvPr>
          <p:cNvSpPr txBox="1"/>
          <p:nvPr/>
        </p:nvSpPr>
        <p:spPr>
          <a:xfrm>
            <a:off x="9411682" y="4596742"/>
            <a:ext cx="15568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[name]_0.csv</a:t>
            </a:r>
          </a:p>
          <a:p>
            <a:r>
              <a:rPr lang="en-US" dirty="0"/>
              <a:t>[name]_1.csv</a:t>
            </a:r>
          </a:p>
          <a:p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961080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8" grpId="0" animBg="1"/>
      <p:bldP spid="17" grpId="0" animBg="1"/>
      <p:bldP spid="12" grpId="0"/>
      <p:bldP spid="1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019418-AC68-B044-DD1A-788B6EF154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Time Dependent Statistics Exercise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B87483-3166-083C-A99F-2BF9C633C1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38151" y="1470447"/>
            <a:ext cx="5081650" cy="4828951"/>
          </a:xfrm>
        </p:spPr>
        <p:txBody>
          <a:bodyPr/>
          <a:lstStyle/>
          <a:p>
            <a:r>
              <a:rPr lang="en-US" dirty="0"/>
              <a:t>Code: projectile.py</a:t>
            </a:r>
          </a:p>
          <a:p>
            <a:r>
              <a:rPr lang="en-US" dirty="0"/>
              <a:t>Activity: time-dependent stats</a:t>
            </a:r>
          </a:p>
          <a:p>
            <a:pPr lvl="1"/>
            <a:r>
              <a:rPr lang="en-US" dirty="0"/>
              <a:t>Horizontal position</a:t>
            </a:r>
          </a:p>
          <a:p>
            <a:pPr lvl="1"/>
            <a:r>
              <a:rPr lang="en-US" dirty="0"/>
              <a:t>Vertical position</a:t>
            </a:r>
          </a:p>
          <a:p>
            <a:r>
              <a:rPr lang="en-US" dirty="0"/>
              <a:t>Vary:</a:t>
            </a:r>
          </a:p>
          <a:p>
            <a:pPr lvl="1"/>
            <a:r>
              <a:rPr lang="en-US" dirty="0"/>
              <a:t>Initial velocity</a:t>
            </a:r>
          </a:p>
          <a:p>
            <a:pPr lvl="1"/>
            <a:r>
              <a:rPr lang="en-US" dirty="0"/>
              <a:t>Initial angle</a:t>
            </a:r>
          </a:p>
          <a:p>
            <a:r>
              <a:rPr lang="en-US" dirty="0"/>
              <a:t>Try:</a:t>
            </a:r>
          </a:p>
          <a:p>
            <a:pPr lvl="1"/>
            <a:r>
              <a:rPr lang="en-US" dirty="0"/>
              <a:t>Look at time dependent statistics</a:t>
            </a:r>
          </a:p>
          <a:p>
            <a:pPr lvl="2"/>
            <a:r>
              <a:rPr lang="en-US" dirty="0"/>
              <a:t>Do the means make sense?</a:t>
            </a:r>
          </a:p>
          <a:p>
            <a:pPr lvl="2"/>
            <a:r>
              <a:rPr lang="en-US" dirty="0"/>
              <a:t>What about sensitivities?</a:t>
            </a:r>
          </a:p>
          <a:p>
            <a:r>
              <a:rPr lang="en-US" dirty="0"/>
              <a:t>Advanced:</a:t>
            </a:r>
          </a:p>
          <a:p>
            <a:pPr lvl="1"/>
            <a:r>
              <a:rPr lang="en-US" dirty="0"/>
              <a:t>Limit “angle” to [5, 45] degrees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2884F8-393E-E03F-3E05-0441FBD934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72148" y="1739900"/>
            <a:ext cx="5081651" cy="4606529"/>
          </a:xfrm>
        </p:spPr>
        <p:txBody>
          <a:bodyPr/>
          <a:lstStyle/>
          <a:p>
            <a:r>
              <a:rPr lang="en-US" dirty="0"/>
              <a:t>Exercise: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Note:</a:t>
            </a:r>
          </a:p>
          <a:p>
            <a:pPr lvl="1"/>
            <a:r>
              <a:rPr lang="en-US" dirty="0"/>
              <a:t>Outputs are in stats_file_0.csv</a:t>
            </a:r>
          </a:p>
          <a:p>
            <a:pPr lvl="1"/>
            <a:r>
              <a:rPr lang="en-US"/>
              <a:t>Column </a:t>
            </a:r>
            <a:r>
              <a:rPr lang="en-US" dirty="0"/>
              <a:t>0 is “t”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2683DD-816B-97DE-FE2A-8C949CD8E1A7}"/>
              </a:ext>
            </a:extLst>
          </p:cNvPr>
          <p:cNvSpPr txBox="1"/>
          <p:nvPr/>
        </p:nvSpPr>
        <p:spPr>
          <a:xfrm>
            <a:off x="6417893" y="2032319"/>
            <a:ext cx="5324029" cy="646331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Lucida Console" panose="020B0609040504020204" pitchFamily="49" charset="0"/>
              </a:rPr>
              <a:t>raven/doc/workshop/</a:t>
            </a:r>
            <a:r>
              <a:rPr lang="en-US" dirty="0" err="1">
                <a:solidFill>
                  <a:schemeClr val="bg1"/>
                </a:solidFill>
                <a:latin typeface="Lucida Console" panose="020B0609040504020204" pitchFamily="49" charset="0"/>
              </a:rPr>
              <a:t>advancedSampling</a:t>
            </a:r>
            <a:r>
              <a:rPr lang="en-US" dirty="0">
                <a:solidFill>
                  <a:schemeClr val="bg1"/>
                </a:solidFill>
                <a:latin typeface="Lucida Console" panose="020B0609040504020204" pitchFamily="49" charset="0"/>
              </a:rPr>
              <a:t>/</a:t>
            </a:r>
          </a:p>
          <a:p>
            <a:r>
              <a:rPr lang="en-US" dirty="0">
                <a:solidFill>
                  <a:schemeClr val="bg1"/>
                </a:solidFill>
                <a:latin typeface="Lucida Console" panose="020B0609040504020204" pitchFamily="49" charset="0"/>
              </a:rPr>
              <a:t>    inputs/dynamic.xml</a:t>
            </a:r>
          </a:p>
        </p:txBody>
      </p:sp>
    </p:spTree>
    <p:extLst>
      <p:ext uri="{BB962C8B-B14F-4D97-AF65-F5344CB8AC3E}">
        <p14:creationId xmlns:p14="http://schemas.microsoft.com/office/powerpoint/2010/main" val="8150228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ChangeArrowheads="1"/>
          </p:cNvSpPr>
          <p:nvPr>
            <p:ph type="title"/>
          </p:nvPr>
        </p:nvSpPr>
        <p:spPr>
          <a:xfrm>
            <a:off x="938150" y="578248"/>
            <a:ext cx="8231187" cy="377026"/>
          </a:xfrm>
        </p:spPr>
        <p:txBody>
          <a:bodyPr/>
          <a:lstStyle/>
          <a:p>
            <a:r>
              <a:rPr lang="en-US" dirty="0"/>
              <a:t>Objectives</a:t>
            </a:r>
          </a:p>
        </p:txBody>
      </p:sp>
      <p:sp>
        <p:nvSpPr>
          <p:cNvPr id="706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8150" y="1253331"/>
            <a:ext cx="10415649" cy="435133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Understanding Advanced Sampling Strategies in RAVEN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Latin Hypercube Sampling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Stochastic Collocation for Generalized Polynomial Chaos</a:t>
            </a:r>
          </a:p>
          <a:p>
            <a:pPr>
              <a:lnSpc>
                <a:spcPct val="150000"/>
              </a:lnSpc>
            </a:pPr>
            <a:r>
              <a:rPr lang="en-US" dirty="0"/>
              <a:t>Contrasting Sampling Strategies</a:t>
            </a:r>
          </a:p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737604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8A132-A766-05F7-7BFC-01978D9DA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Monte Carlo, </a:t>
            </a:r>
            <a:br>
              <a:rPr lang="en-US" dirty="0"/>
            </a:br>
            <a:r>
              <a:rPr lang="en-US" dirty="0"/>
              <a:t>Grid, and </a:t>
            </a:r>
            <a:br>
              <a:rPr lang="en-US" dirty="0"/>
            </a:br>
            <a:r>
              <a:rPr lang="en-US" dirty="0"/>
              <a:t>Latin Hypercube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668AE5-074F-2067-68D6-B848BC6FD7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Bread and Butter Sampling</a:t>
            </a:r>
          </a:p>
        </p:txBody>
      </p:sp>
      <p:pic>
        <p:nvPicPr>
          <p:cNvPr id="5" name="Picture 4" descr="A graph with red dots&#10;&#10;Description automatically generated">
            <a:extLst>
              <a:ext uri="{FF2B5EF4-FFF2-40B4-BE49-F238E27FC236}">
                <a16:creationId xmlns:a16="http://schemas.microsoft.com/office/drawing/2014/main" id="{C709C4D4-69F2-EBDB-9046-CB418E7C38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0117" y="1648086"/>
            <a:ext cx="4200211" cy="3500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499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A47C3-41C1-F6E4-564A-D6327BAB4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Sampling: Monte Carlo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9B9CDC-9ABE-FB77-ED84-BCDB0B097E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Law of Large Numbers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Frequently used to investigate complex problems</a:t>
            </a:r>
          </a:p>
          <a:p>
            <a:pPr lvl="1"/>
            <a:r>
              <a:rPr lang="en-US" dirty="0"/>
              <a:t>Calculate statistics (mean, </a:t>
            </a:r>
            <a:r>
              <a:rPr lang="en-US" dirty="0" err="1"/>
              <a:t>stdv</a:t>
            </a:r>
            <a:r>
              <a:rPr lang="en-US" dirty="0"/>
              <a:t>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Generate training data for MLAI</a:t>
            </a:r>
          </a:p>
          <a:p>
            <a:pPr lvl="1"/>
            <a:r>
              <a:rPr lang="en-US" dirty="0"/>
              <a:t>Comparison to experiments</a:t>
            </a:r>
          </a:p>
        </p:txBody>
      </p:sp>
      <p:pic>
        <p:nvPicPr>
          <p:cNvPr id="8" name="Picture 7" descr="A graph with red dots&#10;&#10;Description automatically generated">
            <a:extLst>
              <a:ext uri="{FF2B5EF4-FFF2-40B4-BE49-F238E27FC236}">
                <a16:creationId xmlns:a16="http://schemas.microsoft.com/office/drawing/2014/main" id="{544916B9-9781-5432-E493-39F899E1BF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0513" y="2684248"/>
            <a:ext cx="4200211" cy="3500176"/>
          </a:xfrm>
          <a:prstGeom prst="rect">
            <a:avLst/>
          </a:prstGeom>
        </p:spPr>
      </p:pic>
      <p:pic>
        <p:nvPicPr>
          <p:cNvPr id="10" name="Graphic 9" descr="Dice with solid fill">
            <a:extLst>
              <a:ext uri="{FF2B5EF4-FFF2-40B4-BE49-F238E27FC236}">
                <a16:creationId xmlns:a16="http://schemas.microsoft.com/office/drawing/2014/main" id="{C1F3D220-D1B9-15CE-F2E1-47C91ED04F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125732" y="886592"/>
            <a:ext cx="1734959" cy="173495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96FADD3-6D6D-BE0E-2B6C-28F2FD83DF40}"/>
              </a:ext>
            </a:extLst>
          </p:cNvPr>
          <p:cNvSpPr txBox="1"/>
          <p:nvPr/>
        </p:nvSpPr>
        <p:spPr>
          <a:xfrm>
            <a:off x="1911520" y="2121248"/>
            <a:ext cx="572427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i="1" dirty="0">
                <a:solidFill>
                  <a:schemeClr val="accent6"/>
                </a:solidFill>
              </a:rPr>
              <a:t>“Given a sample of independent and identically distributed values, the sample mean converges to the true mean.”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0554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FBA9FB-0577-C747-23A6-0E73FA1DDB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151" y="558602"/>
            <a:ext cx="10415648" cy="1008797"/>
          </a:xfrm>
        </p:spPr>
        <p:txBody>
          <a:bodyPr anchor="t">
            <a:normAutofit/>
          </a:bodyPr>
          <a:lstStyle/>
          <a:p>
            <a:r>
              <a:rPr lang="en-US" dirty="0"/>
              <a:t>Other Sampling Strategies</a:t>
            </a:r>
          </a:p>
        </p:txBody>
      </p:sp>
      <p:pic>
        <p:nvPicPr>
          <p:cNvPr id="7" name="Picture 6" descr="A graph with a curved line&#10;&#10;Description automatically generated">
            <a:extLst>
              <a:ext uri="{FF2B5EF4-FFF2-40B4-BE49-F238E27FC236}">
                <a16:creationId xmlns:a16="http://schemas.microsoft.com/office/drawing/2014/main" id="{28212AD4-6E0A-2255-CDA3-5ABD9256E3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093" y="1080475"/>
            <a:ext cx="3405522" cy="2835096"/>
          </a:xfrm>
          <a:prstGeom prst="rect">
            <a:avLst/>
          </a:prstGeom>
          <a:noFill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AA270D-BFF6-F534-0B2A-AEF550A5FB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06240" y="1739901"/>
            <a:ext cx="7147559" cy="4351338"/>
          </a:xfrm>
        </p:spPr>
        <p:txBody>
          <a:bodyPr>
            <a:normAutofit/>
          </a:bodyPr>
          <a:lstStyle/>
          <a:p>
            <a:r>
              <a:rPr lang="en-US" dirty="0"/>
              <a:t>Grid Sampling</a:t>
            </a:r>
          </a:p>
          <a:p>
            <a:pPr lvl="1"/>
            <a:r>
              <a:rPr lang="en-US" dirty="0"/>
              <a:t>Equally distributed samples</a:t>
            </a:r>
          </a:p>
          <a:p>
            <a:pPr lvl="1"/>
            <a:r>
              <a:rPr lang="en-US" dirty="0"/>
              <a:t>Curse of dimensionality (!)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Latin Hypercube Sampling (LHS)</a:t>
            </a:r>
          </a:p>
          <a:p>
            <a:pPr lvl="1"/>
            <a:r>
              <a:rPr lang="en-US" dirty="0"/>
              <a:t>Still placed into a grid</a:t>
            </a:r>
          </a:p>
          <a:p>
            <a:pPr lvl="1"/>
            <a:r>
              <a:rPr lang="en-US" dirty="0"/>
              <a:t>One sample per row, column</a:t>
            </a:r>
          </a:p>
          <a:p>
            <a:pPr lvl="1"/>
            <a:r>
              <a:rPr lang="en-US" dirty="0"/>
              <a:t>Dimension Invariant</a:t>
            </a:r>
          </a:p>
        </p:txBody>
      </p:sp>
      <p:pic>
        <p:nvPicPr>
          <p:cNvPr id="9" name="Picture 8" descr="A black curve with blue dots&#10;&#10;Description automatically generated">
            <a:extLst>
              <a:ext uri="{FF2B5EF4-FFF2-40B4-BE49-F238E27FC236}">
                <a16:creationId xmlns:a16="http://schemas.microsoft.com/office/drawing/2014/main" id="{FBA54348-74F9-0E64-6EFF-EA4325C6CB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093" y="3642772"/>
            <a:ext cx="3402115" cy="2835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5493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019418-AC68-B044-DD1A-788B6EF154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MC, Grid, and LHS Exercise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B87483-3166-083C-A99F-2BF9C633C1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38150" y="1517478"/>
            <a:ext cx="5081650" cy="4828951"/>
          </a:xfrm>
        </p:spPr>
        <p:txBody>
          <a:bodyPr/>
          <a:lstStyle/>
          <a:p>
            <a:r>
              <a:rPr lang="en-US" dirty="0"/>
              <a:t>Code: projectile.py</a:t>
            </a:r>
          </a:p>
          <a:p>
            <a:r>
              <a:rPr lang="en-US" dirty="0"/>
              <a:t>Activity: Compare statistics</a:t>
            </a:r>
          </a:p>
          <a:p>
            <a:pPr lvl="1"/>
            <a:r>
              <a:rPr lang="en-US" dirty="0"/>
              <a:t>mean, variance</a:t>
            </a:r>
          </a:p>
          <a:p>
            <a:pPr lvl="1"/>
            <a:r>
              <a:rPr lang="en-US" dirty="0"/>
              <a:t>range, time of flight</a:t>
            </a:r>
          </a:p>
          <a:p>
            <a:r>
              <a:rPr lang="en-US" dirty="0"/>
              <a:t>Vary:</a:t>
            </a:r>
          </a:p>
          <a:p>
            <a:pPr lvl="1"/>
            <a:r>
              <a:rPr lang="en-US" dirty="0"/>
              <a:t>Initial velocity</a:t>
            </a:r>
          </a:p>
          <a:p>
            <a:pPr lvl="1"/>
            <a:r>
              <a:rPr lang="en-US" dirty="0"/>
              <a:t>Initial angle</a:t>
            </a:r>
          </a:p>
          <a:p>
            <a:r>
              <a:rPr lang="en-US" dirty="0"/>
              <a:t>Try:</a:t>
            </a:r>
          </a:p>
          <a:p>
            <a:pPr lvl="1"/>
            <a:r>
              <a:rPr lang="en-US" dirty="0"/>
              <a:t>Vary number of MC, LHS samples</a:t>
            </a:r>
          </a:p>
          <a:p>
            <a:pPr lvl="1"/>
            <a:r>
              <a:rPr lang="en-US" dirty="0"/>
              <a:t>Compare statistics</a:t>
            </a:r>
          </a:p>
          <a:p>
            <a:r>
              <a:rPr lang="en-US" dirty="0"/>
              <a:t>Advanced:</a:t>
            </a:r>
          </a:p>
          <a:p>
            <a:pPr lvl="1"/>
            <a:r>
              <a:rPr lang="en-US" dirty="0"/>
              <a:t>Sample additional variables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2884F8-393E-E03F-3E05-0441FBD934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72148" y="1567399"/>
            <a:ext cx="5081651" cy="4606529"/>
          </a:xfrm>
        </p:spPr>
        <p:txBody>
          <a:bodyPr/>
          <a:lstStyle/>
          <a:p>
            <a:r>
              <a:rPr lang="en-US" dirty="0"/>
              <a:t>Exercise: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Currently set up to run </a:t>
            </a:r>
            <a:r>
              <a:rPr lang="en-US" dirty="0" err="1"/>
              <a:t>MonteCarlo</a:t>
            </a:r>
            <a:endParaRPr lang="en-US" dirty="0"/>
          </a:p>
          <a:p>
            <a:r>
              <a:rPr lang="en-US" dirty="0"/>
              <a:t>What to Change for Grid, LHS</a:t>
            </a:r>
          </a:p>
          <a:p>
            <a:pPr lvl="1"/>
            <a:r>
              <a:rPr lang="en-US" dirty="0" err="1"/>
              <a:t>RunInfo.WorkingDir</a:t>
            </a:r>
            <a:endParaRPr lang="en-US" dirty="0"/>
          </a:p>
          <a:p>
            <a:pPr lvl="1"/>
            <a:r>
              <a:rPr lang="en-US" dirty="0" err="1"/>
              <a:t>Steps.MultiRun.Sampler</a:t>
            </a:r>
            <a:endParaRPr lang="en-US" dirty="0"/>
          </a:p>
          <a:p>
            <a:pPr lvl="2"/>
            <a:r>
              <a:rPr lang="en-US" dirty="0"/>
              <a:t>Type</a:t>
            </a:r>
          </a:p>
          <a:p>
            <a:pPr lvl="2"/>
            <a:r>
              <a:rPr lang="en-US" dirty="0"/>
              <a:t>Name</a:t>
            </a:r>
          </a:p>
          <a:p>
            <a:r>
              <a:rPr lang="en-US" dirty="0"/>
              <a:t>Optional</a:t>
            </a:r>
          </a:p>
          <a:p>
            <a:pPr lvl="1"/>
            <a:r>
              <a:rPr lang="en-US" dirty="0"/>
              <a:t>Save input files as grid.xml, lhs.xml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2683DD-816B-97DE-FE2A-8C949CD8E1A7}"/>
              </a:ext>
            </a:extLst>
          </p:cNvPr>
          <p:cNvSpPr txBox="1"/>
          <p:nvPr/>
        </p:nvSpPr>
        <p:spPr>
          <a:xfrm>
            <a:off x="6019800" y="1936731"/>
            <a:ext cx="6036937" cy="646331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Lucida Console" panose="020B0609040504020204" pitchFamily="49" charset="0"/>
              </a:rPr>
              <a:t>raven/doc/workshop/</a:t>
            </a:r>
            <a:r>
              <a:rPr lang="en-US" dirty="0" err="1">
                <a:solidFill>
                  <a:schemeClr val="bg1"/>
                </a:solidFill>
                <a:latin typeface="Lucida Console" panose="020B0609040504020204" pitchFamily="49" charset="0"/>
              </a:rPr>
              <a:t>advancedSampling</a:t>
            </a:r>
            <a:r>
              <a:rPr lang="en-US" dirty="0">
                <a:solidFill>
                  <a:schemeClr val="bg1"/>
                </a:solidFill>
                <a:latin typeface="Lucida Console" panose="020B0609040504020204" pitchFamily="49" charset="0"/>
              </a:rPr>
              <a:t>/</a:t>
            </a:r>
          </a:p>
          <a:p>
            <a:r>
              <a:rPr lang="en-US" dirty="0">
                <a:solidFill>
                  <a:schemeClr val="bg1"/>
                </a:solidFill>
                <a:latin typeface="Lucida Console" panose="020B0609040504020204" pitchFamily="49" charset="0"/>
              </a:rPr>
              <a:t>    inputs/mc.xml</a:t>
            </a:r>
          </a:p>
        </p:txBody>
      </p:sp>
    </p:spTree>
    <p:extLst>
      <p:ext uri="{BB962C8B-B14F-4D97-AF65-F5344CB8AC3E}">
        <p14:creationId xmlns:p14="http://schemas.microsoft.com/office/powerpoint/2010/main" val="21491698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4E973-C0F9-9CCC-FFBB-B494327BC1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151" y="558602"/>
            <a:ext cx="10415648" cy="575717"/>
          </a:xfrm>
        </p:spPr>
        <p:txBody>
          <a:bodyPr/>
          <a:lstStyle/>
          <a:p>
            <a:r>
              <a:rPr lang="en-US" dirty="0"/>
              <a:t>MC, Grid, LHS</a:t>
            </a:r>
          </a:p>
        </p:txBody>
      </p:sp>
      <p:pic>
        <p:nvPicPr>
          <p:cNvPr id="6" name="Content Placeholder 5" descr="A graph of a plot&#10;&#10;Description automatically generated">
            <a:extLst>
              <a:ext uri="{FF2B5EF4-FFF2-40B4-BE49-F238E27FC236}">
                <a16:creationId xmlns:a16="http://schemas.microsoft.com/office/drawing/2014/main" id="{C9E94382-C68D-3061-AEB5-38ED27C8006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l="16388" t="6652" r="10112" b="7547"/>
          <a:stretch/>
        </p:blipFill>
        <p:spPr>
          <a:xfrm>
            <a:off x="4802253" y="2252546"/>
            <a:ext cx="2687444" cy="2352908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17D1E1-92AC-C1A6-F573-DDDEB9E514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579" y="1359054"/>
            <a:ext cx="3656398" cy="4798677"/>
          </a:xfrm>
          <a:ln>
            <a:solidFill>
              <a:schemeClr val="tx1"/>
            </a:solidFill>
          </a:ln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 MC</a:t>
            </a:r>
          </a:p>
          <a:p>
            <a:pPr marL="0" lvl="1" indent="0" algn="ctr">
              <a:buNone/>
            </a:pPr>
            <a:r>
              <a:rPr lang="en-US" sz="2000" dirty="0"/>
              <a:t>Samples: 1024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9CAB34AD-2252-3B11-868F-538DC3BAC4C0}"/>
              </a:ext>
            </a:extLst>
          </p:cNvPr>
          <p:cNvSpPr txBox="1">
            <a:spLocks/>
          </p:cNvSpPr>
          <p:nvPr/>
        </p:nvSpPr>
        <p:spPr>
          <a:xfrm>
            <a:off x="4317776" y="1359053"/>
            <a:ext cx="3656398" cy="479867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0" tIns="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−"/>
              <a:defRPr sz="2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−"/>
              <a:defRPr sz="2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 Grid</a:t>
            </a:r>
          </a:p>
          <a:p>
            <a:pPr marL="0" lvl="1" indent="0" algn="ctr">
              <a:buNone/>
            </a:pPr>
            <a:r>
              <a:rPr lang="en-US" sz="2000" dirty="0"/>
              <a:t>Samples: 1024 (32x32)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71896DB3-4817-F4DE-899C-547C6389D27A}"/>
              </a:ext>
            </a:extLst>
          </p:cNvPr>
          <p:cNvSpPr txBox="1">
            <a:spLocks/>
          </p:cNvSpPr>
          <p:nvPr/>
        </p:nvSpPr>
        <p:spPr>
          <a:xfrm>
            <a:off x="8084973" y="1359054"/>
            <a:ext cx="3656398" cy="479867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0" tIns="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−"/>
              <a:defRPr sz="2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−"/>
              <a:defRPr sz="2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 LHS</a:t>
            </a:r>
          </a:p>
          <a:p>
            <a:pPr marL="0" lvl="1" indent="0" algn="ctr">
              <a:buNone/>
            </a:pPr>
            <a:r>
              <a:rPr lang="en-US" dirty="0"/>
              <a:t>Samples: 32</a:t>
            </a:r>
          </a:p>
        </p:txBody>
      </p:sp>
      <p:pic>
        <p:nvPicPr>
          <p:cNvPr id="17" name="Picture 16" descr="A graph of a plot&#10;&#10;Description automatically generated">
            <a:extLst>
              <a:ext uri="{FF2B5EF4-FFF2-40B4-BE49-F238E27FC236}">
                <a16:creationId xmlns:a16="http://schemas.microsoft.com/office/drawing/2014/main" id="{A783DFF7-22F9-5555-465E-8BD6E28E2F5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013" t="6937" r="11446" b="8715"/>
          <a:stretch/>
        </p:blipFill>
        <p:spPr>
          <a:xfrm>
            <a:off x="1182688" y="2246970"/>
            <a:ext cx="2602289" cy="226941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4D3AA6C-2929-F578-8F40-B9C9299BC7E8}"/>
              </a:ext>
            </a:extLst>
          </p:cNvPr>
          <p:cNvSpPr txBox="1"/>
          <p:nvPr/>
        </p:nvSpPr>
        <p:spPr>
          <a:xfrm>
            <a:off x="6481354" y="542975"/>
            <a:ext cx="2018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MC 1e5 Samples: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C89133C4-3904-FD71-562D-6378D05A04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7011" y="4839713"/>
            <a:ext cx="3372321" cy="100026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9E6B3C7-8B08-29DA-5680-FF868F0533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35735" y="232272"/>
            <a:ext cx="3305636" cy="990738"/>
          </a:xfrm>
          <a:prstGeom prst="rect">
            <a:avLst/>
          </a:prstGeom>
        </p:spPr>
      </p:pic>
      <p:pic>
        <p:nvPicPr>
          <p:cNvPr id="26" name="Picture 25" descr="A graph of a plot&#10;&#10;Description automatically generated">
            <a:extLst>
              <a:ext uri="{FF2B5EF4-FFF2-40B4-BE49-F238E27FC236}">
                <a16:creationId xmlns:a16="http://schemas.microsoft.com/office/drawing/2014/main" id="{0774C980-5074-CD8D-511D-D02B514D2C6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6013" t="6819" r="12208" b="8461"/>
          <a:stretch/>
        </p:blipFill>
        <p:spPr>
          <a:xfrm>
            <a:off x="8458651" y="2088094"/>
            <a:ext cx="2922604" cy="2587167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AB4C75BB-4147-E21D-DBB1-94BF670FAF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45525" y="4839713"/>
            <a:ext cx="3400900" cy="1019317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DC8E6144-15AA-6972-1871-D2FF295FB32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6433" y="4846453"/>
            <a:ext cx="3324689" cy="981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2960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6F0CE03B-9F52-D55F-0D13-900891EAD2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151" y="558602"/>
            <a:ext cx="10415648" cy="1008797"/>
          </a:xfrm>
        </p:spPr>
        <p:txBody>
          <a:bodyPr/>
          <a:lstStyle/>
          <a:p>
            <a:r>
              <a:rPr lang="en-US" dirty="0"/>
              <a:t>Sampler Convergence Plot (MC, Grid, LHS)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CCC58EC-635B-364B-04F2-9B94DA7085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786531"/>
            <a:ext cx="5973510" cy="357179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E928074-24E3-5497-92B8-4ADA053F0A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7076" y="1786531"/>
            <a:ext cx="6224924" cy="3571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1192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8A132-A766-05F7-7BFC-01978D9DA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Stochastic Collocation</a:t>
            </a:r>
            <a:br>
              <a:rPr lang="en-US" dirty="0"/>
            </a:br>
            <a:r>
              <a:rPr lang="en-US" dirty="0"/>
              <a:t>for</a:t>
            </a:r>
            <a:br>
              <a:rPr lang="en-US" dirty="0"/>
            </a:br>
            <a:r>
              <a:rPr lang="en-US" dirty="0"/>
              <a:t>Generalized Polynomial Chaos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668AE5-074F-2067-68D6-B848BC6FD7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Meat and Potatoes Sampling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19059A-177E-B90B-D74F-AE9B5BAA4D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79" t="9719" r="6836" b="7041"/>
          <a:stretch/>
        </p:blipFill>
        <p:spPr>
          <a:xfrm>
            <a:off x="8111375" y="507452"/>
            <a:ext cx="3142475" cy="253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683774"/>
      </p:ext>
    </p:extLst>
  </p:cSld>
  <p:clrMapOvr>
    <a:masterClrMapping/>
  </p:clrMapOvr>
</p:sld>
</file>

<file path=ppt/theme/theme1.xml><?xml version="1.0" encoding="utf-8"?>
<a:theme xmlns:a="http://schemas.openxmlformats.org/drawingml/2006/main" name="INL 2020">
  <a:themeElements>
    <a:clrScheme name="INL 2020">
      <a:dk1>
        <a:srgbClr val="000000"/>
      </a:dk1>
      <a:lt1>
        <a:srgbClr val="FFFFFF"/>
      </a:lt1>
      <a:dk2>
        <a:srgbClr val="06509D"/>
      </a:dk2>
      <a:lt2>
        <a:srgbClr val="2CA8E1"/>
      </a:lt2>
      <a:accent1>
        <a:srgbClr val="8EC423"/>
      </a:accent1>
      <a:accent2>
        <a:srgbClr val="2CA8E1"/>
      </a:accent2>
      <a:accent3>
        <a:srgbClr val="832369"/>
      </a:accent3>
      <a:accent4>
        <a:srgbClr val="CF1D4C"/>
      </a:accent4>
      <a:accent5>
        <a:srgbClr val="F78E20"/>
      </a:accent5>
      <a:accent6>
        <a:srgbClr val="59595C"/>
      </a:accent6>
      <a:hlink>
        <a:srgbClr val="7F7F7F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L_2022_hexDark_wide" id="{2A2FFFCA-57ED-3F4E-9633-7F5A4B8B1D37}" vid="{0996F196-6325-7C43-BA54-93CB30EBD23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404969E66C47D43B72D976B0F2EDCB6" ma:contentTypeVersion="11" ma:contentTypeDescription="Create a new document." ma:contentTypeScope="" ma:versionID="afe61b6fc7d66b9fc94ea4b6fed94eb9">
  <xsd:schema xmlns:xsd="http://www.w3.org/2001/XMLSchema" xmlns:xs="http://www.w3.org/2001/XMLSchema" xmlns:p="http://schemas.microsoft.com/office/2006/metadata/properties" xmlns:ns2="e6cba3a1-1013-472a-b3ba-ce16017401c5" xmlns:ns3="40a6561d-8ad2-48c6-b10d-6c4d8e9afc2c" targetNamespace="http://schemas.microsoft.com/office/2006/metadata/properties" ma:root="true" ma:fieldsID="9bf3c75cdcae3d05d928c745cb6b78ee" ns2:_="" ns3:_="">
    <xsd:import namespace="e6cba3a1-1013-472a-b3ba-ce16017401c5"/>
    <xsd:import namespace="40a6561d-8ad2-48c6-b10d-6c4d8e9afc2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6cba3a1-1013-472a-b3ba-ce16017401c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0a6561d-8ad2-48c6-b10d-6c4d8e9afc2c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1A68D4D-9402-4485-B11D-8DDDCEB2E4C5}">
  <ds:schemaRefs>
    <ds:schemaRef ds:uri="http://schemas.openxmlformats.org/package/2006/metadata/core-properties"/>
    <ds:schemaRef ds:uri="http://purl.org/dc/dcmitype/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purl.org/dc/terms/"/>
    <ds:schemaRef ds:uri="http://schemas.microsoft.com/office/infopath/2007/PartnerControls"/>
    <ds:schemaRef ds:uri="e13a543c-6713-4e5a-aa83-cb6a8e4cb4d2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4B5DEA88-B066-44AB-81E2-2A16B53C296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6cba3a1-1013-472a-b3ba-ce16017401c5"/>
    <ds:schemaRef ds:uri="40a6561d-8ad2-48c6-b10d-6c4d8e9afc2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322932C-873F-4D0F-B9E0-AE16472CDC1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INL 2020</Template>
  <TotalTime>2895</TotalTime>
  <Words>787</Words>
  <Application>Microsoft Office PowerPoint</Application>
  <PresentationFormat>Widescreen</PresentationFormat>
  <Paragraphs>246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30" baseType="lpstr">
      <vt:lpstr>Arial</vt:lpstr>
      <vt:lpstr>Arial Narrow</vt:lpstr>
      <vt:lpstr>Calibri</vt:lpstr>
      <vt:lpstr>Cambria Math</vt:lpstr>
      <vt:lpstr>Courier New</vt:lpstr>
      <vt:lpstr>Lucida Console</vt:lpstr>
      <vt:lpstr>Myriad Pro Cond</vt:lpstr>
      <vt:lpstr>Times New Roman</vt:lpstr>
      <vt:lpstr>Wingdings</vt:lpstr>
      <vt:lpstr>INL 2020</vt:lpstr>
      <vt:lpstr>PowerPoint Presentation</vt:lpstr>
      <vt:lpstr>Objectives</vt:lpstr>
      <vt:lpstr>Monte Carlo,  Grid, and  Latin Hypercube</vt:lpstr>
      <vt:lpstr>Simple Sampling: Monte Carlo</vt:lpstr>
      <vt:lpstr>Other Sampling Strategies</vt:lpstr>
      <vt:lpstr>Comparing MC, Grid, and LHS Exercise</vt:lpstr>
      <vt:lpstr>MC, Grid, LHS</vt:lpstr>
      <vt:lpstr>Sampler Convergence Plot (MC, Grid, LHS)</vt:lpstr>
      <vt:lpstr>Stochastic Collocation for Generalized Polynomial Chaos</vt:lpstr>
      <vt:lpstr>Advanced Sampling: Stochastic Collocation</vt:lpstr>
      <vt:lpstr>Running SCgPC Exercise</vt:lpstr>
      <vt:lpstr>Sampler Convergence Plot (MC, Grid, LHS, SCgPC)</vt:lpstr>
      <vt:lpstr>Summary</vt:lpstr>
      <vt:lpstr>Time-Evolving Statistics</vt:lpstr>
      <vt:lpstr>From Static to Dynamic</vt:lpstr>
      <vt:lpstr>Data Structures in RAVEN</vt:lpstr>
      <vt:lpstr>Data Objects: Visualization</vt:lpstr>
      <vt:lpstr>Data Objects: Visualization</vt:lpstr>
      <vt:lpstr>Running Time Dependent Statistics Exercise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Dylan J. McDowell</dc:creator>
  <cp:keywords/>
  <dc:description/>
  <cp:lastModifiedBy>Paul W. Talbot</cp:lastModifiedBy>
  <cp:revision>12</cp:revision>
  <dcterms:created xsi:type="dcterms:W3CDTF">2022-07-18T16:28:38Z</dcterms:created>
  <dcterms:modified xsi:type="dcterms:W3CDTF">2024-06-18T17:28:47Z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0x0101004404969E66C47D43B72D976B0F2EDCB6</vt:lpwstr>
  </property>
</Properties>
</file>